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4"/>
  </p:notesMasterIdLst>
  <p:sldIdLst>
    <p:sldId id="11137" r:id="rId4"/>
    <p:sldId id="11115" r:id="rId5"/>
    <p:sldId id="11116" r:id="rId6"/>
    <p:sldId id="11117" r:id="rId7"/>
    <p:sldId id="11807" r:id="rId8"/>
    <p:sldId id="11808" r:id="rId9"/>
    <p:sldId id="11809" r:id="rId10"/>
    <p:sldId id="11159" r:id="rId11"/>
    <p:sldId id="11810" r:id="rId12"/>
    <p:sldId id="11118" r:id="rId13"/>
    <p:sldId id="11806" r:id="rId15"/>
    <p:sldId id="11119" r:id="rId16"/>
    <p:sldId id="11120" r:id="rId17"/>
    <p:sldId id="11121" r:id="rId18"/>
    <p:sldId id="11122" r:id="rId19"/>
    <p:sldId id="11138" r:id="rId20"/>
    <p:sldId id="11141" r:id="rId21"/>
    <p:sldId id="11142" r:id="rId22"/>
    <p:sldId id="11790" r:id="rId23"/>
    <p:sldId id="11791" r:id="rId24"/>
    <p:sldId id="11792" r:id="rId25"/>
    <p:sldId id="11793" r:id="rId26"/>
    <p:sldId id="11794" r:id="rId27"/>
    <p:sldId id="11139" r:id="rId28"/>
    <p:sldId id="11796" r:id="rId29"/>
    <p:sldId id="11797" r:id="rId30"/>
    <p:sldId id="11798" r:id="rId31"/>
    <p:sldId id="11799" r:id="rId32"/>
    <p:sldId id="11800" r:id="rId33"/>
    <p:sldId id="11801" r:id="rId34"/>
    <p:sldId id="11802" r:id="rId35"/>
    <p:sldId id="11803" r:id="rId36"/>
    <p:sldId id="11804" r:id="rId37"/>
    <p:sldId id="11805" r:id="rId38"/>
    <p:sldId id="11788" r:id="rId39"/>
    <p:sldId id="11784" r:id="rId40"/>
    <p:sldId id="11766" r:id="rId41"/>
    <p:sldId id="11782" r:id="rId42"/>
    <p:sldId id="11783" r:id="rId43"/>
    <p:sldId id="11773" r:id="rId44"/>
    <p:sldId id="11774" r:id="rId45"/>
    <p:sldId id="11769" r:id="rId46"/>
    <p:sldId id="11775" r:id="rId47"/>
    <p:sldId id="11776" r:id="rId48"/>
    <p:sldId id="11777" r:id="rId49"/>
    <p:sldId id="11779" r:id="rId50"/>
    <p:sldId id="11770" r:id="rId51"/>
    <p:sldId id="11771" r:id="rId52"/>
    <p:sldId id="11789" r:id="rId53"/>
    <p:sldId id="844" r:id="rId54"/>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7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3"/>
  </p:normalViewPr>
  <p:slideViewPr>
    <p:cSldViewPr snapToGrid="0">
      <p:cViewPr varScale="1">
        <p:scale>
          <a:sx n="66" d="100"/>
          <a:sy n="66" d="100"/>
        </p:scale>
        <p:origin x="4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38679-E284-4615-BBB7-4375309D82A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4056-88A0-4686-A910-5EC50A60423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齐次隐马尔科夫性假设：隐藏的马尔科夫链在任意时刻</a:t>
            </a:r>
            <a:r>
              <a:rPr lang="en-US" altLang="zh-CN" dirty="0"/>
              <a:t>t</a:t>
            </a:r>
            <a:r>
              <a:rPr lang="zh-CN" altLang="en-US" dirty="0"/>
              <a:t>的状态只依赖于其前一时刻的状态，与其他时刻的状态及观测无关，也与时刻</a:t>
            </a:r>
            <a:r>
              <a:rPr lang="en-US" altLang="zh-CN" dirty="0"/>
              <a:t>t</a:t>
            </a:r>
            <a:r>
              <a:rPr lang="zh-CN" altLang="en-US" dirty="0"/>
              <a:t>无关</a:t>
            </a:r>
            <a:endParaRPr lang="en-US" altLang="zh-CN" dirty="0"/>
          </a:p>
          <a:p>
            <a:endParaRPr lang="en-US" altLang="zh-CN" dirty="0"/>
          </a:p>
          <a:p>
            <a:r>
              <a:rPr lang="zh-CN" altLang="en-US" dirty="0"/>
              <a:t>观测独立性假设：假设任意时刻的观测只依赖于该时刻的马尔科夫链的状态，与其他观测及状态无关</a:t>
            </a:r>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大语言模型虽然表现出很惊艳的生成能力，但对于知识的掌握与利用仍然需要加强：</a:t>
            </a:r>
            <a:endParaRPr lang="en-US" altLang="zh-CN"/>
          </a:p>
          <a:p>
            <a:r>
              <a:rPr lang="zh-CN" altLang="en-US"/>
              <a:t>（</a:t>
            </a:r>
            <a:r>
              <a:rPr lang="en-US" altLang="zh-CN"/>
              <a:t>1</a:t>
            </a:r>
            <a:r>
              <a:rPr lang="zh-CN" altLang="en-US"/>
              <a:t>）在回答一些需要复杂知识推理以及实时的问题时，大模型表现不佳，这时如果使用易迭代更新的知识图谱提供相应知识，大模型能更好的推理答案。</a:t>
            </a:r>
            <a:endParaRPr lang="en-US" altLang="zh-CN"/>
          </a:p>
          <a:p>
            <a:r>
              <a:rPr lang="zh-CN" altLang="en-US"/>
              <a:t>（</a:t>
            </a:r>
            <a:r>
              <a:rPr lang="en-US" altLang="zh-CN"/>
              <a:t>2</a:t>
            </a:r>
            <a:r>
              <a:rPr lang="zh-CN" altLang="en-US"/>
              <a:t>）在一些特定应用领域下，私有数据大模型没法掌握，更没办法回答相应问题，这时如果提供相应的数据库给大模型提供领域知识，大模型仍然可以应用到特定领域。</a:t>
            </a:r>
            <a:endParaRPr lang="en-US" altLang="zh-CN"/>
          </a:p>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大语言模型虽然表现出很惊艳的生成能力，但对于知识的掌握与利用仍然需要加强：</a:t>
            </a:r>
            <a:endParaRPr lang="en-US" altLang="zh-CN"/>
          </a:p>
          <a:p>
            <a:r>
              <a:rPr lang="zh-CN" altLang="en-US"/>
              <a:t>（</a:t>
            </a:r>
            <a:r>
              <a:rPr lang="en-US" altLang="zh-CN"/>
              <a:t>1</a:t>
            </a:r>
            <a:r>
              <a:rPr lang="zh-CN" altLang="en-US"/>
              <a:t>）在回答一些需要复杂知识推理以及实时的问题时，大模型表现不佳，这时如果使用易迭代更新的知识图谱提供相应知识，大模型能更好的推理答案。</a:t>
            </a:r>
            <a:endParaRPr lang="en-US" altLang="zh-CN"/>
          </a:p>
          <a:p>
            <a:r>
              <a:rPr lang="zh-CN" altLang="en-US"/>
              <a:t>（</a:t>
            </a:r>
            <a:r>
              <a:rPr lang="en-US" altLang="zh-CN"/>
              <a:t>2</a:t>
            </a:r>
            <a:r>
              <a:rPr lang="zh-CN" altLang="en-US"/>
              <a:t>）在一些特定应用领域下，私有数据大模型没法掌握，更没办法回答相应问题，这时如果提供相应的数据库给大模型提供领域知识，大模型仍然可以应用到特定领域。</a:t>
            </a:r>
            <a:endParaRPr lang="en-US" altLang="zh-CN"/>
          </a:p>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LLM</a:t>
            </a:r>
            <a:r>
              <a:rPr lang="zh-CN" altLang="en-US"/>
              <a:t>利用结构化数据有两大难点：</a:t>
            </a:r>
            <a:endParaRPr lang="en-US" altLang="zh-CN"/>
          </a:p>
          <a:p>
            <a:r>
              <a:rPr lang="zh-CN" altLang="en-US"/>
              <a:t>（</a:t>
            </a:r>
            <a:r>
              <a:rPr lang="en-US" altLang="zh-CN"/>
              <a:t>1</a:t>
            </a:r>
            <a:r>
              <a:rPr lang="zh-CN" altLang="en-US"/>
              <a:t>）结构化数据有其特定的数据组织形式，例如</a:t>
            </a:r>
            <a:r>
              <a:rPr lang="en-US" altLang="zh-CN"/>
              <a:t>KG</a:t>
            </a:r>
            <a:r>
              <a:rPr lang="zh-CN" altLang="en-US"/>
              <a:t>是一系列三元组形成的图结构，</a:t>
            </a:r>
            <a:r>
              <a:rPr lang="en-US" altLang="zh-CN"/>
              <a:t>DB</a:t>
            </a:r>
            <a:r>
              <a:rPr lang="zh-CN" altLang="en-US"/>
              <a:t>由一系列表及表间关系构成，这些数据形式对于擅长自然语言理解的</a:t>
            </a:r>
            <a:r>
              <a:rPr lang="en-US" altLang="zh-CN"/>
              <a:t>LLM</a:t>
            </a:r>
            <a:r>
              <a:rPr lang="zh-CN" altLang="en-US"/>
              <a:t>较为陌生。一种直接的方式是将对应结构化数据全部序列化，但这又会面临第二个挑战。</a:t>
            </a:r>
            <a:endParaRPr lang="en-US" altLang="zh-CN"/>
          </a:p>
          <a:p>
            <a:r>
              <a:rPr lang="zh-CN" altLang="en-US"/>
              <a:t>（</a:t>
            </a:r>
            <a:r>
              <a:rPr lang="en-US" altLang="zh-CN"/>
              <a:t>2</a:t>
            </a:r>
            <a:r>
              <a:rPr lang="zh-CN" altLang="en-US"/>
              <a:t>）由于结构化数据通常包含大量信息，全部序列化不仅会引入与当前问题无关的大量冗余信息，同时会超出</a:t>
            </a:r>
            <a:r>
              <a:rPr lang="en-US" altLang="zh-CN"/>
              <a:t>LLM</a:t>
            </a:r>
            <a:r>
              <a:rPr lang="zh-CN" altLang="en-US"/>
              <a:t>的输入长度限制。</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因此，我们提出大模型应该基于迭代的阅读</a:t>
            </a:r>
            <a:r>
              <a:rPr lang="en-US" altLang="zh-CN"/>
              <a:t>-</a:t>
            </a:r>
            <a:r>
              <a:rPr lang="zh-CN" altLang="en-US"/>
              <a:t>理解框架来使用结构化数据完成用户需求：</a:t>
            </a:r>
            <a:endParaRPr lang="en-US" altLang="zh-CN"/>
          </a:p>
          <a:p>
            <a:r>
              <a:rPr lang="zh-CN" altLang="en-US"/>
              <a:t>（</a:t>
            </a:r>
            <a:r>
              <a:rPr lang="en-US" altLang="zh-CN"/>
              <a:t>1</a:t>
            </a:r>
            <a:r>
              <a:rPr lang="zh-CN" altLang="en-US"/>
              <a:t>）左图是传统方法，即根据问题使用或不使用外部结构化数据，如果使用，则序列化相关数据并按最大长度截断，最后一次性输入给</a:t>
            </a:r>
            <a:r>
              <a:rPr lang="en-US" altLang="zh-CN"/>
              <a:t>LLM</a:t>
            </a:r>
            <a:r>
              <a:rPr lang="zh-CN" altLang="en-US"/>
              <a:t>完成答案推理</a:t>
            </a:r>
            <a:endParaRPr lang="en-US" altLang="zh-CN"/>
          </a:p>
          <a:p>
            <a:r>
              <a:rPr lang="zh-CN" altLang="en-US"/>
              <a:t>（</a:t>
            </a:r>
            <a:r>
              <a:rPr lang="en-US" altLang="zh-CN"/>
              <a:t>2</a:t>
            </a:r>
            <a:r>
              <a:rPr lang="zh-CN" altLang="en-US"/>
              <a:t>）右图是我们提出的迭代的阅读</a:t>
            </a:r>
            <a:r>
              <a:rPr lang="en-US" altLang="zh-CN"/>
              <a:t>-</a:t>
            </a:r>
            <a:r>
              <a:rPr lang="zh-CN" altLang="en-US"/>
              <a:t>理解框架，即根据问题先从结构化数据中收集当前需要的相关证据（即阅读），然后根据当前证据推理答案或者下一步需求（即推理），如果是下一步需求，则迭代上述框架，直至推理出答案。</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我们的迭代阅读</a:t>
            </a:r>
            <a:r>
              <a:rPr lang="en-US" altLang="zh-CN"/>
              <a:t>-</a:t>
            </a:r>
            <a:r>
              <a:rPr lang="zh-CN" altLang="en-US"/>
              <a:t>推理框架的具体实现方式为：</a:t>
            </a:r>
            <a:endParaRPr lang="en-US" altLang="zh-CN"/>
          </a:p>
          <a:p>
            <a:r>
              <a:rPr lang="zh-CN" altLang="en-US"/>
              <a:t>（</a:t>
            </a:r>
            <a:r>
              <a:rPr lang="en-US" altLang="zh-CN"/>
              <a:t>1</a:t>
            </a:r>
            <a:r>
              <a:rPr lang="zh-CN" altLang="en-US"/>
              <a:t>）首先，我们为结构化数据设计了外部访问接口，而把结构化数据本身当成黑盒，不需要考虑其内部结构，仅需调用相应的接口即可获取相应的数据。</a:t>
            </a:r>
            <a:endParaRPr lang="en-US" altLang="zh-CN"/>
          </a:p>
          <a:p>
            <a:r>
              <a:rPr lang="zh-CN" altLang="en-US"/>
              <a:t>（</a:t>
            </a:r>
            <a:r>
              <a:rPr lang="en-US" altLang="zh-CN"/>
              <a:t>2</a:t>
            </a:r>
            <a:r>
              <a:rPr lang="zh-CN" altLang="en-US"/>
              <a:t>）其次，我们提出了一个通用处理过程，即调用</a:t>
            </a:r>
            <a:r>
              <a:rPr lang="en-US" altLang="zh-CN"/>
              <a:t>-</a:t>
            </a:r>
            <a:r>
              <a:rPr lang="zh-CN" altLang="en-US"/>
              <a:t>线性化</a:t>
            </a:r>
            <a:r>
              <a:rPr lang="en-US" altLang="zh-CN"/>
              <a:t>-</a:t>
            </a:r>
            <a:r>
              <a:rPr lang="zh-CN" altLang="en-US"/>
              <a:t>生成，以支持大模型使用各类结构化数据：调用为根据大模型当前需求，调用结构化数据接口获取相关知识；线性化为将返回的结构化数据线性化为序列数据，方便构建</a:t>
            </a:r>
            <a:r>
              <a:rPr lang="en-US" altLang="zh-CN"/>
              <a:t>prompt</a:t>
            </a:r>
            <a:r>
              <a:rPr lang="zh-CN" altLang="en-US"/>
              <a:t>输入给</a:t>
            </a:r>
            <a:r>
              <a:rPr lang="en-US" altLang="zh-CN"/>
              <a:t>LLM</a:t>
            </a:r>
            <a:r>
              <a:rPr lang="zh-CN" altLang="en-US"/>
              <a:t>；生成为大模型根据输入的信息，生成答案或者下一步需求。</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下面我们给出一个完整的调用处理过程，这里展示给的一个问题，</a:t>
            </a:r>
            <a:r>
              <a:rPr lang="en-US" altLang="zh-CN"/>
              <a:t>LLM</a:t>
            </a:r>
            <a:r>
              <a:rPr lang="zh-CN" altLang="en-US"/>
              <a:t>如何使用</a:t>
            </a:r>
            <a:r>
              <a:rPr lang="en-US" altLang="zh-CN"/>
              <a:t>KG</a:t>
            </a:r>
            <a:r>
              <a:rPr lang="zh-CN" altLang="en-US"/>
              <a:t>完成问题求解。</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针对三类结构化数据分别进行了实验：</a:t>
            </a:r>
            <a:endParaRPr lang="en-US" altLang="zh-CN"/>
          </a:p>
          <a:p>
            <a:r>
              <a:rPr lang="zh-CN" altLang="en-US"/>
              <a:t>（</a:t>
            </a:r>
            <a:r>
              <a:rPr lang="en-US" altLang="zh-CN"/>
              <a:t>1</a:t>
            </a:r>
            <a:r>
              <a:rPr lang="zh-CN" altLang="en-US"/>
              <a:t>）</a:t>
            </a:r>
            <a:r>
              <a:rPr lang="en-US" altLang="zh-CN"/>
              <a:t>KGQA</a:t>
            </a:r>
            <a:r>
              <a:rPr lang="zh-CN" altLang="en-US"/>
              <a:t>使用</a:t>
            </a:r>
            <a:r>
              <a:rPr lang="en-US" altLang="zh-CN"/>
              <a:t>hits@1</a:t>
            </a:r>
            <a:r>
              <a:rPr lang="zh-CN" altLang="en-US"/>
              <a:t>：判断排序最高的实体是否为答案</a:t>
            </a:r>
            <a:endParaRPr lang="en-US" altLang="zh-CN"/>
          </a:p>
          <a:p>
            <a:r>
              <a:rPr lang="zh-CN" altLang="en-US"/>
              <a:t>（</a:t>
            </a:r>
            <a:r>
              <a:rPr lang="en-US" altLang="zh-CN"/>
              <a:t>2</a:t>
            </a:r>
            <a:r>
              <a:rPr lang="zh-CN" altLang="en-US"/>
              <a:t>）</a:t>
            </a:r>
            <a:r>
              <a:rPr lang="en-US" altLang="zh-CN"/>
              <a:t>TableQA</a:t>
            </a:r>
            <a:r>
              <a:rPr lang="zh-CN" altLang="en-US"/>
              <a:t>使用</a:t>
            </a:r>
            <a:r>
              <a:rPr lang="en-US" altLang="zh-CN"/>
              <a:t>Accuracy</a:t>
            </a:r>
            <a:r>
              <a:rPr lang="zh-CN" altLang="en-US"/>
              <a:t>：判断预测结果是否为答案</a:t>
            </a:r>
            <a:endParaRPr lang="en-US" altLang="zh-CN"/>
          </a:p>
          <a:p>
            <a:r>
              <a:rPr lang="zh-CN" altLang="en-US"/>
              <a:t>（</a:t>
            </a:r>
            <a:r>
              <a:rPr lang="en-US" altLang="zh-CN"/>
              <a:t>3</a:t>
            </a:r>
            <a:r>
              <a:rPr lang="zh-CN" altLang="en-US"/>
              <a:t>）</a:t>
            </a:r>
            <a:r>
              <a:rPr lang="en-US" altLang="zh-CN"/>
              <a:t>DB</a:t>
            </a:r>
            <a:r>
              <a:rPr lang="zh-CN" altLang="en-US"/>
              <a:t>使用</a:t>
            </a:r>
            <a:r>
              <a:rPr lang="en-US" altLang="zh-CN"/>
              <a:t>EX</a:t>
            </a:r>
            <a:r>
              <a:rPr lang="zh-CN" altLang="en-US"/>
              <a:t>：判断预测的</a:t>
            </a:r>
            <a:r>
              <a:rPr lang="en-US" altLang="zh-CN"/>
              <a:t>SQL</a:t>
            </a:r>
            <a:r>
              <a:rPr lang="zh-CN" altLang="en-US"/>
              <a:t>的执行结果是否与标准答案的执行结果一致</a:t>
            </a:r>
            <a:endParaRPr lang="en-US" altLang="zh-CN"/>
          </a:p>
          <a:p>
            <a:endParaRPr lang="en-US" altLang="zh-CN"/>
          </a:p>
          <a:p>
            <a:r>
              <a:rPr lang="zh-CN" altLang="en-US"/>
              <a:t>基线模型分为两类：</a:t>
            </a:r>
            <a:endParaRPr lang="en-US" altLang="zh-CN"/>
          </a:p>
          <a:p>
            <a:r>
              <a:rPr lang="zh-CN" altLang="en-US"/>
              <a:t>（</a:t>
            </a:r>
            <a:r>
              <a:rPr lang="en-US" altLang="zh-CN"/>
              <a:t>1</a:t>
            </a:r>
            <a:r>
              <a:rPr lang="zh-CN" altLang="en-US"/>
              <a:t>）针对特定结构化数据的监督学习模型，这部分不同的结构化数据对应的模型不同；</a:t>
            </a:r>
            <a:endParaRPr lang="en-US" altLang="zh-CN"/>
          </a:p>
          <a:p>
            <a:r>
              <a:rPr lang="zh-CN" altLang="en-US"/>
              <a:t>（</a:t>
            </a:r>
            <a:r>
              <a:rPr lang="en-US" altLang="zh-CN"/>
              <a:t>2</a:t>
            </a:r>
            <a:r>
              <a:rPr lang="zh-CN" altLang="en-US"/>
              <a:t>）通用的大预言模型 </a:t>
            </a:r>
            <a:r>
              <a:rPr lang="en-US" altLang="zh-CN"/>
              <a:t>ChatGPT</a:t>
            </a:r>
            <a:r>
              <a:rPr lang="zh-CN" altLang="en-US"/>
              <a:t>，在零样本条件下进行实验，对于</a:t>
            </a:r>
            <a:r>
              <a:rPr lang="en-US" altLang="zh-CN"/>
              <a:t>KGQA</a:t>
            </a:r>
            <a:r>
              <a:rPr lang="zh-CN" altLang="en-US"/>
              <a:t>，直接用大模型回答问题；对于</a:t>
            </a:r>
            <a:r>
              <a:rPr lang="en-US" altLang="zh-CN"/>
              <a:t>table</a:t>
            </a:r>
            <a:r>
              <a:rPr lang="zh-CN" altLang="en-US"/>
              <a:t>，直接序列化整个表的内容回答问题；对于</a:t>
            </a:r>
            <a:r>
              <a:rPr lang="en-US" altLang="zh-CN"/>
              <a:t>DB</a:t>
            </a:r>
            <a:r>
              <a:rPr lang="zh-CN" altLang="en-US"/>
              <a:t>，序列化所有表的信息回答问题</a:t>
            </a:r>
            <a:endParaRPr lang="en-US" altLang="zh-CN"/>
          </a:p>
          <a:p>
            <a:r>
              <a:rPr lang="zh-CN" altLang="en-US"/>
              <a:t>我们的</a:t>
            </a:r>
            <a:r>
              <a:rPr lang="en-US" altLang="zh-CN"/>
              <a:t>StructGPT</a:t>
            </a:r>
            <a:r>
              <a:rPr lang="zh-CN" altLang="en-US"/>
              <a:t>是 </a:t>
            </a:r>
            <a:r>
              <a:rPr lang="en-US" altLang="zh-CN"/>
              <a:t>ChatGPT</a:t>
            </a:r>
            <a:r>
              <a:rPr lang="zh-CN" altLang="en-US"/>
              <a:t>加我们提出的调用</a:t>
            </a:r>
            <a:r>
              <a:rPr lang="en-US" altLang="zh-CN"/>
              <a:t>-</a:t>
            </a:r>
            <a:r>
              <a:rPr lang="zh-CN" altLang="en-US"/>
              <a:t>线性化</a:t>
            </a:r>
            <a:r>
              <a:rPr lang="en-US" altLang="zh-CN"/>
              <a:t>-</a:t>
            </a:r>
            <a:r>
              <a:rPr lang="zh-CN" altLang="en-US"/>
              <a:t>生成的框架访问结构化数据</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en-US" altLang="zh-CN"/>
              <a:t>KGQA</a:t>
            </a:r>
            <a:r>
              <a:rPr lang="zh-CN" altLang="en-US"/>
              <a:t>领域，使用我们提出的调用</a:t>
            </a:r>
            <a:r>
              <a:rPr lang="en-US" altLang="zh-CN"/>
              <a:t>-</a:t>
            </a:r>
            <a:r>
              <a:rPr lang="zh-CN" altLang="en-US"/>
              <a:t>线性化</a:t>
            </a:r>
            <a:r>
              <a:rPr lang="en-US" altLang="zh-CN"/>
              <a:t>-</a:t>
            </a:r>
            <a:r>
              <a:rPr lang="zh-CN" altLang="en-US"/>
              <a:t>生成的统一框架访问知识图谱可以显著增强</a:t>
            </a:r>
            <a:r>
              <a:rPr lang="en-US" altLang="zh-CN"/>
              <a:t>ChatGPT</a:t>
            </a:r>
            <a:r>
              <a:rPr lang="zh-CN" altLang="en-US"/>
              <a:t>求解事实性问题的性能，尤其是面向电影领域的</a:t>
            </a:r>
            <a:r>
              <a:rPr lang="en-US" altLang="zh-CN"/>
              <a:t>MetaQA</a:t>
            </a:r>
            <a:r>
              <a:rPr lang="zh-CN" altLang="en-US"/>
              <a:t>数据集。</a:t>
            </a:r>
            <a:endParaRPr lang="en-US" altLang="zh-CN"/>
          </a:p>
          <a:p>
            <a:r>
              <a:rPr lang="zh-CN" altLang="en-US"/>
              <a:t>在</a:t>
            </a:r>
            <a:r>
              <a:rPr lang="en-US" altLang="zh-CN"/>
              <a:t>TableQA</a:t>
            </a:r>
            <a:r>
              <a:rPr lang="zh-CN" altLang="en-US"/>
              <a:t>领域和</a:t>
            </a:r>
            <a:r>
              <a:rPr lang="en-US" altLang="zh-CN"/>
              <a:t>Text-to-SQL</a:t>
            </a:r>
            <a:r>
              <a:rPr lang="zh-CN" altLang="en-US"/>
              <a:t>领域，使用我们提出的调用</a:t>
            </a:r>
            <a:r>
              <a:rPr lang="en-US" altLang="zh-CN"/>
              <a:t>-</a:t>
            </a:r>
            <a:r>
              <a:rPr lang="zh-CN" altLang="en-US"/>
              <a:t>线性化</a:t>
            </a:r>
            <a:r>
              <a:rPr lang="en-US" altLang="zh-CN"/>
              <a:t>-</a:t>
            </a:r>
            <a:r>
              <a:rPr lang="zh-CN" altLang="en-US"/>
              <a:t>生成的统一框架访问结构化数据可以获得比直接序列化输入更好的性能。</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F7DE5A-C99F-4AFD-B1C4-F96E72A2F4C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2" y="2130428"/>
            <a:ext cx="10363201"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2" y="3886203"/>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5" name="页脚占位符 4"/>
          <p:cNvSpPr>
            <a:spLocks noGrp="1"/>
          </p:cNvSpPr>
          <p:nvPr>
            <p:ph type="ftr" sz="quarter" idx="11"/>
          </p:nvPr>
        </p:nvSpPr>
        <p:spPr>
          <a:xfrm>
            <a:off x="4165600" y="6356356"/>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CBE8222-9D24-4439-B089-51A36CE2D63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2515" y="43550"/>
            <a:ext cx="10671031" cy="870420"/>
          </a:xfrm>
        </p:spPr>
        <p:txBody>
          <a:bodyPr>
            <a:normAutofit/>
          </a:bodyPr>
          <a:lstStyle>
            <a:lvl1pPr algn="l">
              <a:defRPr sz="3210" b="1">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09602" y="1263246"/>
            <a:ext cx="10972800" cy="4862923"/>
          </a:xfrm>
        </p:spPr>
        <p:txBody>
          <a:bodyPr>
            <a:normAutofit/>
          </a:bodyPr>
          <a:lstStyle>
            <a:lvl1pPr>
              <a:defRPr sz="2805"/>
            </a:lvl1pPr>
            <a:lvl2pPr>
              <a:defRPr sz="2405"/>
            </a:lvl2pPr>
            <a:lvl3pPr>
              <a:defRPr sz="1805"/>
            </a:lvl3pPr>
            <a:lvl4pPr>
              <a:defRPr sz="1605"/>
            </a:lvl4pPr>
            <a:lvl5pPr>
              <a:defRPr sz="1605"/>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a:xfrm>
            <a:off x="9206665" y="6449804"/>
            <a:ext cx="2844800" cy="365125"/>
          </a:xfrm>
        </p:spPr>
        <p:txBody>
          <a:bodyPr/>
          <a:lstStyle/>
          <a:p>
            <a:fld id="{ACBE8222-9D24-4439-B089-51A36CE2D633}" type="slidenum">
              <a:rPr lang="zh-CN" altLang="en-US" smtClean="0"/>
            </a:fld>
            <a:endParaRPr lang="zh-CN" altLang="en-US"/>
          </a:p>
        </p:txBody>
      </p:sp>
      <p:sp>
        <p:nvSpPr>
          <p:cNvPr id="9" name="矩形 8"/>
          <p:cNvSpPr/>
          <p:nvPr userDrawn="1"/>
        </p:nvSpPr>
        <p:spPr>
          <a:xfrm>
            <a:off x="-10291" y="902287"/>
            <a:ext cx="12202291" cy="62182"/>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7" name="图片 6" descr="part素材.png"/>
          <p:cNvPicPr>
            <a:picLocks noChangeAspect="1"/>
          </p:cNvPicPr>
          <p:nvPr userDrawn="1"/>
        </p:nvPicPr>
        <p:blipFill>
          <a:blip r:embed="rId2" cstate="screen"/>
          <a:stretch>
            <a:fillRect/>
          </a:stretch>
        </p:blipFill>
        <p:spPr>
          <a:xfrm>
            <a:off x="38881" y="11773"/>
            <a:ext cx="248123" cy="87042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6"/>
            <a:ext cx="10363201" cy="1362075"/>
          </a:xfrm>
        </p:spPr>
        <p:txBody>
          <a:bodyPr anchor="t">
            <a:normAutofit/>
          </a:bodyPr>
          <a:lstStyle>
            <a:lvl1pPr algn="l">
              <a:defRPr sz="4810" b="1" cap="all">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963085" y="2906716"/>
            <a:ext cx="10363201"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endParaRPr lang="zh-CN" altLang="en-US"/>
          </a:p>
        </p:txBody>
      </p:sp>
      <p:sp>
        <p:nvSpPr>
          <p:cNvPr id="5" name="页脚占位符 4"/>
          <p:cNvSpPr>
            <a:spLocks noGrp="1"/>
          </p:cNvSpPr>
          <p:nvPr>
            <p:ph type="ftr" sz="quarter" idx="11"/>
          </p:nvPr>
        </p:nvSpPr>
        <p:spPr>
          <a:xfrm>
            <a:off x="4165600" y="6356356"/>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CBE8222-9D24-4439-B089-51A36CE2D633}" type="slidenum">
              <a:rPr lang="zh-CN" altLang="en-US" smtClean="0"/>
            </a:fld>
            <a:endParaRPr lang="zh-CN" altLang="en-US"/>
          </a:p>
        </p:txBody>
      </p:sp>
      <p:sp>
        <p:nvSpPr>
          <p:cNvPr id="7" name="矩形 6"/>
          <p:cNvSpPr/>
          <p:nvPr userDrawn="1"/>
        </p:nvSpPr>
        <p:spPr>
          <a:xfrm>
            <a:off x="-40661" y="5233796"/>
            <a:ext cx="12202291" cy="62182"/>
          </a:xfrm>
          <a:prstGeom prst="rect">
            <a:avLst/>
          </a:prstGeom>
          <a:solidFill>
            <a:srgbClr val="E60012"/>
          </a:solidFill>
          <a:ln>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5600" y="6356356"/>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ACBE8222-9D24-4439-B089-51A36CE2D63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7"/>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endParaRPr kumimoji="1" lang="zh-CN" altLang="en-US" dirty="0"/>
          </a:p>
        </p:txBody>
      </p:sp>
      <p:sp>
        <p:nvSpPr>
          <p:cNvPr id="6" name="文本占位符 5"/>
          <p:cNvSpPr>
            <a:spLocks noGrp="1"/>
          </p:cNvSpPr>
          <p:nvPr>
            <p:ph type="body" sz="quarter" idx="22"/>
          </p:nvPr>
        </p:nvSpPr>
        <p:spPr>
          <a:xfrm>
            <a:off x="474301" y="1125969"/>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8" name="矩形 7"/>
          <p:cNvSpPr/>
          <p:nvPr userDrawn="1"/>
        </p:nvSpPr>
        <p:spPr>
          <a:xfrm>
            <a:off x="-12700" y="260010"/>
            <a:ext cx="360001"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kumimoji="1" lang="zh-CN" altLang="en-US" sz="1800"/>
          </a:p>
        </p:txBody>
      </p:sp>
      <p:sp>
        <p:nvSpPr>
          <p:cNvPr id="13" name="灯片编号占位符 16"/>
          <p:cNvSpPr>
            <a:spLocks noGrp="1"/>
          </p:cNvSpPr>
          <p:nvPr>
            <p:ph type="sldNum" sz="quarter" idx="4"/>
          </p:nvPr>
        </p:nvSpPr>
        <p:spPr>
          <a:xfrm>
            <a:off x="11194232" y="6546558"/>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fld>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3DB5771-CDCD-45DA-A58A-A12CF59AD77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D7F2B8-E287-4B6E-84B4-0C6BF5377B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1" Type="http://schemas.openxmlformats.org/officeDocument/2006/relationships/theme" Target="../theme/theme2.xml"/><Relationship Id="rId30" Type="http://schemas.openxmlformats.org/officeDocument/2006/relationships/image" Target="../media/image4.jpeg"/><Relationship Id="rId3" Type="http://schemas.openxmlformats.org/officeDocument/2006/relationships/slideLayout" Target="../slideLayouts/slideLayout14.xml"/><Relationship Id="rId29" Type="http://schemas.openxmlformats.org/officeDocument/2006/relationships/image" Target="../media/image3.png"/><Relationship Id="rId28" Type="http://schemas.openxmlformats.org/officeDocument/2006/relationships/image" Target="../media/image2.png"/><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B5771-CDCD-45DA-A58A-A12CF59AD77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D7F2B8-E287-4B6E-84B4-0C6BF5377B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1510"/>
          <p:cNvPicPr>
            <a:picLocks noChangeArrowheads="1"/>
          </p:cNvPicPr>
          <p:nvPr userDrawn="1"/>
        </p:nvPicPr>
        <p:blipFill>
          <a:blip r:embed="rId28"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16200000" flipH="1">
            <a:off x="8167793" y="-935425"/>
            <a:ext cx="3703224" cy="5140376"/>
          </a:xfrm>
          <a:prstGeom prst="rect">
            <a:avLst/>
          </a:prstGeom>
          <a:noFill/>
          <a:ln w="9525">
            <a:noFill/>
            <a:miter lim="800000"/>
            <a:headEnd/>
            <a:tailEnd/>
          </a:ln>
        </p:spPr>
      </p:pic>
      <p:sp>
        <p:nvSpPr>
          <p:cNvPr id="2" name="标题占位符 1"/>
          <p:cNvSpPr>
            <a:spLocks noGrp="1"/>
          </p:cNvSpPr>
          <p:nvPr>
            <p:ph type="title"/>
          </p:nvPr>
        </p:nvSpPr>
        <p:spPr>
          <a:xfrm>
            <a:off x="609602"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2" y="1600206"/>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600">
                <a:solidFill>
                  <a:schemeClr val="tx1">
                    <a:tint val="75000"/>
                  </a:schemeClr>
                </a:solidFill>
                <a:latin typeface="微软雅黑" panose="020B0503020204020204" pitchFamily="34" charset="-122"/>
                <a:ea typeface="微软雅黑" panose="020B0503020204020204" pitchFamily="34" charset="-122"/>
              </a:defRPr>
            </a:lvl1pPr>
          </a:lstStyle>
          <a:p>
            <a:fld id="{ACBE8222-9D24-4439-B089-51A36CE2D633}" type="slidenum">
              <a:rPr lang="zh-CN" altLang="en-US" smtClean="0"/>
            </a:fld>
            <a:endParaRPr lang="zh-CN" altLang="en-US"/>
          </a:p>
        </p:txBody>
      </p:sp>
      <p:pic>
        <p:nvPicPr>
          <p:cNvPr id="7" name="Picture 1510"/>
          <p:cNvPicPr>
            <a:picLocks noChangeArrowheads="1"/>
          </p:cNvPicPr>
          <p:nvPr userDrawn="1"/>
        </p:nvPicPr>
        <p:blipFill>
          <a:blip r:embed="rId29" cstate="screen">
            <a:clrChange>
              <a:clrFrom>
                <a:srgbClr val="000000">
                  <a:alpha val="0"/>
                </a:srgbClr>
              </a:clrFrom>
              <a:clrTo>
                <a:srgbClr val="000000">
                  <a:alpha val="0"/>
                </a:srgbClr>
              </a:clrTo>
            </a:clrChange>
            <a:duotone>
              <a:schemeClr val="accent2">
                <a:shade val="45000"/>
                <a:satMod val="135000"/>
              </a:schemeClr>
              <a:prstClr val="white"/>
            </a:duotone>
          </a:blip>
          <a:srcRect/>
          <a:stretch>
            <a:fillRect/>
          </a:stretch>
        </p:blipFill>
        <p:spPr bwMode="auto">
          <a:xfrm rot="4320000" flipH="1">
            <a:off x="141427" y="3074694"/>
            <a:ext cx="3055781" cy="4883803"/>
          </a:xfrm>
          <a:prstGeom prst="rect">
            <a:avLst/>
          </a:prstGeom>
          <a:noFill/>
          <a:ln w="9525">
            <a:noFill/>
            <a:miter lim="800000"/>
            <a:headEnd/>
            <a:tailEnd/>
          </a:ln>
        </p:spPr>
      </p:pic>
      <p:pic>
        <p:nvPicPr>
          <p:cNvPr id="9" name="图片 8"/>
          <p:cNvPicPr>
            <a:picLocks noChangeAspect="1"/>
          </p:cNvPicPr>
          <p:nvPr userDrawn="1"/>
        </p:nvPicPr>
        <p:blipFill>
          <a:blip r:embed="rId3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83840" y="171821"/>
            <a:ext cx="2884181" cy="51343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ftr="0"/>
  <p:txStyles>
    <p:titleStyle>
      <a:lvl1pPr algn="ctr" defTabSz="1219200" rtl="0" eaLnBrk="1" latinLnBrk="0" hangingPunct="1">
        <a:spcBef>
          <a:spcPct val="0"/>
        </a:spcBef>
        <a:buNone/>
        <a:defRPr sz="5865" kern="1200">
          <a:solidFill>
            <a:schemeClr val="tx1"/>
          </a:solidFill>
          <a:latin typeface="微软雅黑" panose="020B0503020204020204" pitchFamily="34" charset="-122"/>
          <a:ea typeface="微软雅黑" panose="020B0503020204020204" pitchFamily="34" charset="-122"/>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微软雅黑" panose="020B0503020204020204" pitchFamily="34" charset="-122"/>
          <a:ea typeface="微软雅黑" panose="020B0503020204020204" pitchFamily="34" charset="-122"/>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微软雅黑" panose="020B0503020204020204" pitchFamily="34" charset="-122"/>
          <a:ea typeface="微软雅黑" panose="020B0503020204020204" pitchFamily="34" charset="-122"/>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微软雅黑" panose="020B0503020204020204" pitchFamily="34" charset="-122"/>
          <a:ea typeface="微软雅黑" panose="020B0503020204020204" pitchFamily="34" charset="-122"/>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image" Target="../media/image6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bilibili.com/video/BV1hb4y1r7fF?spm_id_from=333.337.search-card.all.click" TargetMode="External"/><Relationship Id="rId3" Type="http://schemas.openxmlformats.org/officeDocument/2006/relationships/hyperlink" Target="https://www.bilibili.com/video/BV1t54y1o7kZ?spm_id_from=333.337.search-card.all.click&amp;vd_source=4f638bf4fd08b311fd8d0eef2fefcf61" TargetMode="External"/><Relationship Id="rId2" Type="http://schemas.openxmlformats.org/officeDocument/2006/relationships/hyperlink" Target="https://www.cs.ox.ac.uk/teaching/courses/2021-2022/KRR/" TargetMode="External"/><Relationship Id="rId1" Type="http://schemas.openxmlformats.org/officeDocument/2006/relationships/hyperlink" Target="https://web.stanford.edu/class/cs227/"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人工智能引论</a:t>
            </a:r>
            <a:endParaRPr lang="zh-CN" altLang="en-US" dirty="0"/>
          </a:p>
        </p:txBody>
      </p:sp>
      <p:sp>
        <p:nvSpPr>
          <p:cNvPr id="3" name="副标题 2"/>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中国人民大学人工智能学院</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Hidden Markov Model and Viterbi Algorithm </a:t>
            </a:r>
            <a:endParaRPr lang="zh-CN" altLang="en-US" sz="4000" dirty="0"/>
          </a:p>
        </p:txBody>
      </p:sp>
      <p:pic>
        <p:nvPicPr>
          <p:cNvPr id="4" name="图片 3"/>
          <p:cNvPicPr>
            <a:picLocks noChangeAspect="1"/>
          </p:cNvPicPr>
          <p:nvPr/>
        </p:nvPicPr>
        <p:blipFill>
          <a:blip r:embed="rId1"/>
          <a:stretch>
            <a:fillRect/>
          </a:stretch>
        </p:blipFill>
        <p:spPr>
          <a:xfrm>
            <a:off x="2300283" y="1721580"/>
            <a:ext cx="7591425" cy="2924175"/>
          </a:xfrm>
          <a:prstGeom prst="rect">
            <a:avLst/>
          </a:prstGeom>
        </p:spPr>
      </p:pic>
      <p:pic>
        <p:nvPicPr>
          <p:cNvPr id="5" name="图片 4"/>
          <p:cNvPicPr>
            <a:picLocks noChangeAspect="1"/>
          </p:cNvPicPr>
          <p:nvPr/>
        </p:nvPicPr>
        <p:blipFill>
          <a:blip r:embed="rId2"/>
          <a:stretch>
            <a:fillRect/>
          </a:stretch>
        </p:blipFill>
        <p:spPr>
          <a:xfrm>
            <a:off x="2862259" y="4687351"/>
            <a:ext cx="6467475" cy="2076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Hidden Markov Model</a:t>
            </a:r>
            <a:endParaRPr lang="zh-CN" altLang="en-US" dirty="0"/>
          </a:p>
        </p:txBody>
      </p:sp>
      <p:pic>
        <p:nvPicPr>
          <p:cNvPr id="4" name="图片 3"/>
          <p:cNvPicPr>
            <a:picLocks noChangeAspect="1"/>
          </p:cNvPicPr>
          <p:nvPr/>
        </p:nvPicPr>
        <p:blipFill>
          <a:blip r:embed="rId1"/>
          <a:stretch>
            <a:fillRect/>
          </a:stretch>
        </p:blipFill>
        <p:spPr>
          <a:xfrm>
            <a:off x="1270914" y="2042225"/>
            <a:ext cx="9650172" cy="40867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Hidden Markov Model and Viterbi Algorithm </a:t>
            </a:r>
            <a:endParaRPr lang="zh-CN" altLang="en-US" sz="4000" dirty="0"/>
          </a:p>
        </p:txBody>
      </p:sp>
      <p:pic>
        <p:nvPicPr>
          <p:cNvPr id="4" name="图片 3"/>
          <p:cNvPicPr>
            <a:picLocks noChangeAspect="1"/>
          </p:cNvPicPr>
          <p:nvPr/>
        </p:nvPicPr>
        <p:blipFill>
          <a:blip r:embed="rId1"/>
          <a:stretch>
            <a:fillRect/>
          </a:stretch>
        </p:blipFill>
        <p:spPr>
          <a:xfrm>
            <a:off x="2838450" y="1877219"/>
            <a:ext cx="6515100" cy="2771775"/>
          </a:xfrm>
          <a:prstGeom prst="rect">
            <a:avLst/>
          </a:prstGeom>
        </p:spPr>
      </p:pic>
      <p:pic>
        <p:nvPicPr>
          <p:cNvPr id="5" name="图片 4"/>
          <p:cNvPicPr>
            <a:picLocks noChangeAspect="1"/>
          </p:cNvPicPr>
          <p:nvPr/>
        </p:nvPicPr>
        <p:blipFill>
          <a:blip r:embed="rId2"/>
          <a:stretch>
            <a:fillRect/>
          </a:stretch>
        </p:blipFill>
        <p:spPr>
          <a:xfrm>
            <a:off x="2905125" y="5016500"/>
            <a:ext cx="6381750" cy="1476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414492" y="870987"/>
            <a:ext cx="9363015" cy="5794513"/>
          </a:xfrm>
          <a:prstGeom prst="rect">
            <a:avLst/>
          </a:prstGeom>
        </p:spPr>
      </p:pic>
      <p:pic>
        <p:nvPicPr>
          <p:cNvPr id="8" name="图片 7"/>
          <p:cNvPicPr>
            <a:picLocks noChangeAspect="1"/>
          </p:cNvPicPr>
          <p:nvPr/>
        </p:nvPicPr>
        <p:blipFill>
          <a:blip r:embed="rId2"/>
          <a:stretch>
            <a:fillRect/>
          </a:stretch>
        </p:blipFill>
        <p:spPr>
          <a:xfrm>
            <a:off x="3343275" y="0"/>
            <a:ext cx="5505450" cy="742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33612" y="1690688"/>
            <a:ext cx="7724775" cy="4629150"/>
          </a:xfrm>
          <a:prstGeom prst="rect">
            <a:avLst/>
          </a:prstGeom>
        </p:spPr>
      </p:pic>
      <p:pic>
        <p:nvPicPr>
          <p:cNvPr id="4" name="图片 3"/>
          <p:cNvPicPr>
            <a:picLocks noChangeAspect="1"/>
          </p:cNvPicPr>
          <p:nvPr/>
        </p:nvPicPr>
        <p:blipFill>
          <a:blip r:embed="rId2"/>
          <a:stretch>
            <a:fillRect/>
          </a:stretch>
        </p:blipFill>
        <p:spPr>
          <a:xfrm>
            <a:off x="2967036" y="333890"/>
            <a:ext cx="6257925" cy="1123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Hidden Markov Model </a:t>
            </a:r>
            <a:endParaRPr lang="zh-CN" altLang="en-US" sz="4000" dirty="0"/>
          </a:p>
        </p:txBody>
      </p:sp>
      <p:pic>
        <p:nvPicPr>
          <p:cNvPr id="4" name="图片 3"/>
          <p:cNvPicPr>
            <a:picLocks noChangeAspect="1"/>
          </p:cNvPicPr>
          <p:nvPr/>
        </p:nvPicPr>
        <p:blipFill>
          <a:blip r:embed="rId1"/>
          <a:stretch>
            <a:fillRect/>
          </a:stretch>
        </p:blipFill>
        <p:spPr>
          <a:xfrm>
            <a:off x="2838450" y="1877219"/>
            <a:ext cx="6515100" cy="2771775"/>
          </a:xfrm>
          <a:prstGeom prst="rect">
            <a:avLst/>
          </a:prstGeom>
        </p:spPr>
      </p:pic>
      <p:pic>
        <p:nvPicPr>
          <p:cNvPr id="5" name="图片 4"/>
          <p:cNvPicPr>
            <a:picLocks noChangeAspect="1"/>
          </p:cNvPicPr>
          <p:nvPr/>
        </p:nvPicPr>
        <p:blipFill>
          <a:blip r:embed="rId2"/>
          <a:stretch>
            <a:fillRect/>
          </a:stretch>
        </p:blipFill>
        <p:spPr>
          <a:xfrm>
            <a:off x="2905125" y="5016500"/>
            <a:ext cx="6381750" cy="14763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Hidden Markov Model</a:t>
            </a:r>
            <a:endParaRPr lang="zh-CN" altLang="en-US" dirty="0"/>
          </a:p>
        </p:txBody>
      </p:sp>
      <p:pic>
        <p:nvPicPr>
          <p:cNvPr id="4" name="图片 3"/>
          <p:cNvPicPr>
            <a:picLocks noChangeAspect="1"/>
          </p:cNvPicPr>
          <p:nvPr/>
        </p:nvPicPr>
        <p:blipFill>
          <a:blip r:embed="rId1"/>
          <a:stretch>
            <a:fillRect/>
          </a:stretch>
        </p:blipFill>
        <p:spPr>
          <a:xfrm>
            <a:off x="600075" y="1690688"/>
            <a:ext cx="10991850" cy="4152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p:sp>
        <p:nvSpPr>
          <p:cNvPr id="3" name="内容占位符 2"/>
          <p:cNvSpPr>
            <a:spLocks noGrp="1"/>
          </p:cNvSpPr>
          <p:nvPr>
            <p:ph idx="1"/>
          </p:nvPr>
        </p:nvSpPr>
        <p:spPr/>
        <p:txBody>
          <a:bodyPr>
            <a:normAutofit fontScale="925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600" dirty="0"/>
              <a:t>But of course, we don’t actually know what the hidden state sequence was</a:t>
            </a:r>
            <a:endParaRPr lang="en-US" altLang="zh-CN" sz="2600" dirty="0"/>
          </a:p>
          <a:p>
            <a:endParaRPr lang="en-US" altLang="zh-CN" dirty="0"/>
          </a:p>
          <a:p>
            <a:endParaRPr lang="en-US" altLang="zh-CN" dirty="0"/>
          </a:p>
        </p:txBody>
      </p:sp>
      <p:pic>
        <p:nvPicPr>
          <p:cNvPr id="4" name="图片 3"/>
          <p:cNvPicPr>
            <a:picLocks noChangeAspect="1"/>
          </p:cNvPicPr>
          <p:nvPr/>
        </p:nvPicPr>
        <p:blipFill>
          <a:blip r:embed="rId1"/>
          <a:stretch>
            <a:fillRect/>
          </a:stretch>
        </p:blipFill>
        <p:spPr>
          <a:xfrm>
            <a:off x="1985962" y="1838803"/>
            <a:ext cx="8220075" cy="819150"/>
          </a:xfrm>
          <a:prstGeom prst="rect">
            <a:avLst/>
          </a:prstGeom>
        </p:spPr>
      </p:pic>
      <p:pic>
        <p:nvPicPr>
          <p:cNvPr id="5" name="图片 4"/>
          <p:cNvPicPr>
            <a:picLocks noChangeAspect="1"/>
          </p:cNvPicPr>
          <p:nvPr/>
        </p:nvPicPr>
        <p:blipFill>
          <a:blip r:embed="rId2"/>
          <a:stretch>
            <a:fillRect/>
          </a:stretch>
        </p:blipFill>
        <p:spPr>
          <a:xfrm>
            <a:off x="1323974" y="2903084"/>
            <a:ext cx="9544050" cy="1895475"/>
          </a:xfrm>
          <a:prstGeom prst="rect">
            <a:avLst/>
          </a:prstGeom>
        </p:spPr>
      </p:pic>
      <p:pic>
        <p:nvPicPr>
          <p:cNvPr id="6" name="图片 5"/>
          <p:cNvPicPr>
            <a:picLocks noChangeAspect="1"/>
          </p:cNvPicPr>
          <p:nvPr/>
        </p:nvPicPr>
        <p:blipFill>
          <a:blip r:embed="rId3"/>
          <a:stretch>
            <a:fillRect/>
          </a:stretch>
        </p:blipFill>
        <p:spPr>
          <a:xfrm>
            <a:off x="1147761" y="4905150"/>
            <a:ext cx="9896475" cy="581025"/>
          </a:xfrm>
          <a:prstGeom prst="rect">
            <a:avLst/>
          </a:prstGeom>
        </p:spPr>
      </p:pic>
      <p:pic>
        <p:nvPicPr>
          <p:cNvPr id="7" name="图片 6"/>
          <p:cNvPicPr>
            <a:picLocks noChangeAspect="1"/>
          </p:cNvPicPr>
          <p:nvPr/>
        </p:nvPicPr>
        <p:blipFill>
          <a:blip r:embed="rId4"/>
          <a:stretch>
            <a:fillRect/>
          </a:stretch>
        </p:blipFill>
        <p:spPr>
          <a:xfrm>
            <a:off x="1676398" y="1947394"/>
            <a:ext cx="9677400" cy="269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Let’s compute the joint probability of being in a particular weather sequence </a:t>
                </a:r>
                <a14:m>
                  <m:oMath xmlns:m="http://schemas.openxmlformats.org/officeDocument/2006/math">
                    <m:r>
                      <a:rPr lang="en-US" altLang="zh-CN" b="0" i="1" smtClean="0">
                        <a:latin typeface="Cambria Math" panose="02040503050406030204" pitchFamily="18" charset="0"/>
                      </a:rPr>
                      <m:t>𝑄</m:t>
                    </m:r>
                  </m:oMath>
                </a14:m>
                <a:r>
                  <a:rPr lang="en-US" altLang="zh-CN" dirty="0"/>
                  <a:t> and generating a particular sequence </a:t>
                </a:r>
                <a14:m>
                  <m:oMath xmlns:m="http://schemas.openxmlformats.org/officeDocument/2006/math">
                    <m:r>
                      <a:rPr lang="en-US" altLang="zh-CN" b="0" i="1" smtClean="0">
                        <a:latin typeface="Cambria Math" panose="02040503050406030204" pitchFamily="18" charset="0"/>
                      </a:rPr>
                      <m:t>𝑂</m:t>
                    </m:r>
                  </m:oMath>
                </a14:m>
                <a:r>
                  <a:rPr lang="en-US" altLang="zh-CN" dirty="0"/>
                  <a:t> of ice-cream events</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4" b="7"/>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1495425" y="3050973"/>
            <a:ext cx="9201150" cy="1085850"/>
          </a:xfrm>
          <a:prstGeom prst="rect">
            <a:avLst/>
          </a:prstGeom>
        </p:spPr>
      </p:pic>
      <p:pic>
        <p:nvPicPr>
          <p:cNvPr id="5" name="图片 4"/>
          <p:cNvPicPr>
            <a:picLocks noChangeAspect="1"/>
          </p:cNvPicPr>
          <p:nvPr/>
        </p:nvPicPr>
        <p:blipFill>
          <a:blip r:embed="rId3"/>
          <a:stretch>
            <a:fillRect/>
          </a:stretch>
        </p:blipFill>
        <p:spPr>
          <a:xfrm>
            <a:off x="1181100" y="4556818"/>
            <a:ext cx="9829800" cy="1200150"/>
          </a:xfrm>
          <a:prstGeom prst="rect">
            <a:avLst/>
          </a:prstGeom>
        </p:spPr>
      </p:pic>
      <p:pic>
        <p:nvPicPr>
          <p:cNvPr id="6" name="图片 5"/>
          <p:cNvPicPr>
            <a:picLocks noChangeAspect="1"/>
          </p:cNvPicPr>
          <p:nvPr/>
        </p:nvPicPr>
        <p:blipFill>
          <a:blip r:embed="rId4"/>
          <a:stretch>
            <a:fillRect/>
          </a:stretch>
        </p:blipFill>
        <p:spPr>
          <a:xfrm>
            <a:off x="1352550" y="2071687"/>
            <a:ext cx="9486900" cy="271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333500" y="1890350"/>
            <a:ext cx="9525000" cy="2105025"/>
          </a:xfrm>
          <a:prstGeom prst="rect">
            <a:avLst/>
          </a:prstGeom>
        </p:spPr>
      </p:pic>
      <p:pic>
        <p:nvPicPr>
          <p:cNvPr id="5" name="图片 4"/>
          <p:cNvPicPr>
            <a:picLocks noChangeAspect="1"/>
          </p:cNvPicPr>
          <p:nvPr/>
        </p:nvPicPr>
        <p:blipFill>
          <a:blip r:embed="rId2"/>
          <a:stretch>
            <a:fillRect/>
          </a:stretch>
        </p:blipFill>
        <p:spPr>
          <a:xfrm>
            <a:off x="823912" y="3975245"/>
            <a:ext cx="10544175" cy="504825"/>
          </a:xfrm>
          <a:prstGeom prst="rect">
            <a:avLst/>
          </a:prstGeom>
        </p:spPr>
      </p:pic>
      <p:pic>
        <p:nvPicPr>
          <p:cNvPr id="7" name="图片 6"/>
          <p:cNvPicPr>
            <a:picLocks noChangeAspect="1"/>
          </p:cNvPicPr>
          <p:nvPr/>
        </p:nvPicPr>
        <p:blipFill>
          <a:blip r:embed="rId3"/>
          <a:stretch>
            <a:fillRect/>
          </a:stretch>
        </p:blipFill>
        <p:spPr>
          <a:xfrm>
            <a:off x="1333500" y="4778375"/>
            <a:ext cx="9563100" cy="171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b="0" dirty="0"/>
                  <a:t>We use an efficient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zh-CN" altLang="en-US" dirty="0"/>
                  <a:t> </a:t>
                </a:r>
                <a:r>
                  <a:rPr lang="en-US" altLang="zh-CN" dirty="0"/>
                  <a:t>algorithm called the </a:t>
                </a:r>
                <a:r>
                  <a:rPr lang="en-US" altLang="zh-CN" i="1" dirty="0"/>
                  <a:t>forward algorithm </a:t>
                </a:r>
                <a:r>
                  <a:rPr lang="en-US" altLang="zh-CN" dirty="0"/>
                  <a:t>(a kind of dynamic programming algorithm)</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404812" y="185737"/>
            <a:ext cx="11382375" cy="6486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57312" y="4762"/>
            <a:ext cx="9477375" cy="68484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Likelihood Computation: The Forward Algorithm</a:t>
            </a:r>
            <a:endParaRPr lang="zh-CN" altLang="en-US" sz="4000" dirty="0"/>
          </a:p>
        </p:txBody>
      </p:sp>
      <p:pic>
        <p:nvPicPr>
          <p:cNvPr id="4" name="图片 3"/>
          <p:cNvPicPr>
            <a:picLocks noChangeAspect="1"/>
          </p:cNvPicPr>
          <p:nvPr/>
        </p:nvPicPr>
        <p:blipFill>
          <a:blip r:embed="rId1"/>
          <a:stretch>
            <a:fillRect/>
          </a:stretch>
        </p:blipFill>
        <p:spPr>
          <a:xfrm>
            <a:off x="1338262" y="1700092"/>
            <a:ext cx="9515475" cy="4962525"/>
          </a:xfrm>
          <a:prstGeom prst="rect">
            <a:avLst/>
          </a:prstGeom>
        </p:spPr>
      </p:pic>
      <p:sp>
        <p:nvSpPr>
          <p:cNvPr id="3" name="文本框 2"/>
          <p:cNvSpPr txBox="1"/>
          <p:nvPr/>
        </p:nvSpPr>
        <p:spPr>
          <a:xfrm>
            <a:off x="2510790" y="156845"/>
            <a:ext cx="4367530" cy="368300"/>
          </a:xfrm>
          <a:prstGeom prst="rect">
            <a:avLst/>
          </a:prstGeom>
          <a:noFill/>
        </p:spPr>
        <p:txBody>
          <a:bodyPr wrap="square" rtlCol="0">
            <a:spAutoFit/>
          </a:bodyPr>
          <a:p>
            <a:r>
              <a:rPr lang="en-US" altLang="zh-CN">
                <a:solidFill>
                  <a:srgbClr val="FF0000"/>
                </a:solidFill>
              </a:rPr>
              <a:t>N</a:t>
            </a:r>
            <a:r>
              <a:rPr lang="zh-CN" altLang="en-US">
                <a:solidFill>
                  <a:srgbClr val="FF0000"/>
                </a:solidFill>
              </a:rPr>
              <a:t>状态数</a:t>
            </a:r>
            <a:r>
              <a:rPr lang="en-US" altLang="zh-CN">
                <a:solidFill>
                  <a:srgbClr val="FF0000"/>
                </a:solidFill>
              </a:rPr>
              <a:t> T</a:t>
            </a:r>
            <a:r>
              <a:rPr lang="zh-CN" altLang="en-US">
                <a:solidFill>
                  <a:srgbClr val="FF0000"/>
                </a:solidFill>
              </a:rPr>
              <a:t>时间转移</a:t>
            </a:r>
            <a:endParaRPr lang="zh-CN" altLang="en-US">
              <a:solidFill>
                <a:srgbClr val="FF0000"/>
              </a:solidFill>
            </a:endParaRPr>
          </a:p>
        </p:txBody>
      </p:sp>
      <p:sp>
        <p:nvSpPr>
          <p:cNvPr id="5" name="文本框 4"/>
          <p:cNvSpPr txBox="1"/>
          <p:nvPr/>
        </p:nvSpPr>
        <p:spPr>
          <a:xfrm>
            <a:off x="6993890" y="4534535"/>
            <a:ext cx="2942590" cy="368300"/>
          </a:xfrm>
          <a:prstGeom prst="rect">
            <a:avLst/>
          </a:prstGeom>
          <a:noFill/>
        </p:spPr>
        <p:txBody>
          <a:bodyPr wrap="square" rtlCol="0">
            <a:spAutoFit/>
          </a:bodyPr>
          <a:p>
            <a:r>
              <a:rPr lang="en-US" altLang="zh-CN">
                <a:solidFill>
                  <a:srgbClr val="FF0000"/>
                </a:solidFill>
              </a:rPr>
              <a:t>a</a:t>
            </a:r>
            <a:r>
              <a:rPr lang="zh-CN" altLang="en-US">
                <a:solidFill>
                  <a:srgbClr val="FF0000"/>
                </a:solidFill>
              </a:rPr>
              <a:t>跳转概率</a:t>
            </a:r>
            <a:r>
              <a:rPr lang="en-US" altLang="zh-CN">
                <a:solidFill>
                  <a:srgbClr val="FF0000"/>
                </a:solidFill>
              </a:rPr>
              <a:t> b</a:t>
            </a:r>
            <a:r>
              <a:rPr lang="zh-CN" altLang="en-US">
                <a:solidFill>
                  <a:srgbClr val="FF0000"/>
                </a:solidFill>
              </a:rPr>
              <a:t>发射概率</a:t>
            </a:r>
            <a:endParaRPr lang="zh-CN" altLang="en-US">
              <a:solidFill>
                <a:srgbClr val="FF0000"/>
              </a:solidFill>
            </a:endParaRPr>
          </a:p>
        </p:txBody>
      </p:sp>
      <p:sp>
        <p:nvSpPr>
          <p:cNvPr id="6" name="文本框 5"/>
          <p:cNvSpPr txBox="1"/>
          <p:nvPr/>
        </p:nvSpPr>
        <p:spPr>
          <a:xfrm>
            <a:off x="5521325" y="5699125"/>
            <a:ext cx="3867785" cy="368300"/>
          </a:xfrm>
          <a:prstGeom prst="rect">
            <a:avLst/>
          </a:prstGeom>
          <a:noFill/>
        </p:spPr>
        <p:txBody>
          <a:bodyPr wrap="square" rtlCol="0">
            <a:spAutoFit/>
          </a:bodyPr>
          <a:p>
            <a:r>
              <a:rPr lang="zh-CN" altLang="en-US"/>
              <a:t>递推思想，动态规划</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HMM Training/Learning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endParaRPr lang="en-US" altLang="zh-CN" dirty="0"/>
              </a:p>
              <a:p>
                <a:endParaRPr lang="en-US" altLang="zh-CN" dirty="0"/>
              </a:p>
              <a:p>
                <a:r>
                  <a:rPr lang="en-US" altLang="zh-CN" dirty="0"/>
                  <a:t>Let us start from a simple problem:</a:t>
                </a:r>
                <a:endParaRPr lang="en-US" altLang="zh-CN" dirty="0"/>
              </a:p>
              <a:p>
                <a:endParaRPr lang="en-US" altLang="zh-CN" dirty="0"/>
              </a:p>
              <a:p>
                <a:endParaRPr lang="en-US" altLang="zh-CN" dirty="0"/>
              </a:p>
              <a:p>
                <a:pPr lvl="1"/>
                <a:r>
                  <a:rPr lang="en-US" altLang="zh-CN" dirty="0"/>
                  <a:t>1) We can compute </a:t>
                </a:r>
                <a14:m>
                  <m:oMath xmlns:m="http://schemas.openxmlformats.org/officeDocument/2006/math">
                    <m:r>
                      <a:rPr lang="zh-CN" altLang="en-US" i="1" smtClean="0">
                        <a:latin typeface="Cambria Math" panose="02040503050406030204" pitchFamily="18" charset="0"/>
                      </a:rPr>
                      <m:t>𝜋</m:t>
                    </m:r>
                  </m:oMath>
                </a14:m>
                <a:endParaRPr lang="en-US" altLang="zh-CN" dirty="0"/>
              </a:p>
              <a:p>
                <a:pPr lvl="1"/>
                <a:endParaRPr lang="en-US" altLang="zh-CN" dirty="0"/>
              </a:p>
              <a:p>
                <a:pPr lvl="1"/>
                <a:endParaRPr lang="en-US" altLang="zh-CN" dirty="0"/>
              </a:p>
              <a:p>
                <a:pPr lvl="1"/>
                <a:r>
                  <a:rPr lang="en-US" altLang="zh-CN" dirty="0"/>
                  <a:t>2) We can compute </a:t>
                </a:r>
                <a14:m>
                  <m:oMath xmlns:m="http://schemas.openxmlformats.org/officeDocument/2006/math">
                    <m:r>
                      <a:rPr lang="en-US" altLang="zh-CN" b="0" i="1" smtClean="0">
                        <a:latin typeface="Cambria Math" panose="02040503050406030204" pitchFamily="18" charset="0"/>
                      </a:rPr>
                      <m:t>𝐴</m:t>
                    </m:r>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4" b="7"/>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466975" y="3406809"/>
            <a:ext cx="7258050" cy="762000"/>
          </a:xfrm>
          <a:prstGeom prst="rect">
            <a:avLst/>
          </a:prstGeom>
        </p:spPr>
      </p:pic>
      <p:pic>
        <p:nvPicPr>
          <p:cNvPr id="6" name="图片 5"/>
          <p:cNvPicPr>
            <a:picLocks noChangeAspect="1"/>
          </p:cNvPicPr>
          <p:nvPr/>
        </p:nvPicPr>
        <p:blipFill>
          <a:blip r:embed="rId3"/>
          <a:stretch>
            <a:fillRect/>
          </a:stretch>
        </p:blipFill>
        <p:spPr>
          <a:xfrm>
            <a:off x="4503154" y="4839583"/>
            <a:ext cx="2838450" cy="542925"/>
          </a:xfrm>
          <a:prstGeom prst="rect">
            <a:avLst/>
          </a:prstGeom>
        </p:spPr>
      </p:pic>
      <p:pic>
        <p:nvPicPr>
          <p:cNvPr id="7" name="图片 6"/>
          <p:cNvPicPr>
            <a:picLocks noChangeAspect="1"/>
          </p:cNvPicPr>
          <p:nvPr/>
        </p:nvPicPr>
        <p:blipFill>
          <a:blip r:embed="rId4"/>
          <a:stretch>
            <a:fillRect/>
          </a:stretch>
        </p:blipFill>
        <p:spPr>
          <a:xfrm>
            <a:off x="3429000" y="5923784"/>
            <a:ext cx="5334000" cy="885825"/>
          </a:xfrm>
          <a:prstGeom prst="rect">
            <a:avLst/>
          </a:prstGeom>
        </p:spPr>
      </p:pic>
      <p:pic>
        <p:nvPicPr>
          <p:cNvPr id="9" name="图片 8"/>
          <p:cNvPicPr>
            <a:picLocks noChangeAspect="1"/>
          </p:cNvPicPr>
          <p:nvPr/>
        </p:nvPicPr>
        <p:blipFill>
          <a:blip r:embed="rId5"/>
          <a:stretch>
            <a:fillRect/>
          </a:stretch>
        </p:blipFill>
        <p:spPr>
          <a:xfrm>
            <a:off x="1924050" y="1913680"/>
            <a:ext cx="8343900" cy="762000"/>
          </a:xfrm>
          <a:prstGeom prst="rect">
            <a:avLst/>
          </a:prstGeom>
        </p:spPr>
      </p:pic>
      <p:sp>
        <p:nvSpPr>
          <p:cNvPr id="5" name="文本框 4"/>
          <p:cNvSpPr txBox="1"/>
          <p:nvPr/>
        </p:nvSpPr>
        <p:spPr>
          <a:xfrm>
            <a:off x="7695565" y="4881245"/>
            <a:ext cx="3944620" cy="368300"/>
          </a:xfrm>
          <a:prstGeom prst="rect">
            <a:avLst/>
          </a:prstGeom>
          <a:noFill/>
        </p:spPr>
        <p:txBody>
          <a:bodyPr wrap="square" rtlCol="0">
            <a:spAutoFit/>
          </a:bodyPr>
          <a:p>
            <a:r>
              <a:rPr lang="en-US" altLang="zh-CN">
                <a:solidFill>
                  <a:srgbClr val="FF0000"/>
                </a:solidFill>
              </a:rPr>
              <a:t>π</a:t>
            </a:r>
            <a:r>
              <a:rPr lang="zh-CN" altLang="en-US">
                <a:solidFill>
                  <a:srgbClr val="FF0000"/>
                </a:solidFill>
              </a:rPr>
              <a:t>为初始状态转移</a:t>
            </a:r>
            <a:endParaRPr lang="zh-CN" altLang="en-US">
              <a:solidFill>
                <a:srgbClr val="FF0000"/>
              </a:solidFill>
            </a:endParaRPr>
          </a:p>
        </p:txBody>
      </p:sp>
      <p:sp>
        <p:nvSpPr>
          <p:cNvPr id="8" name="文本框 7"/>
          <p:cNvSpPr txBox="1"/>
          <p:nvPr/>
        </p:nvSpPr>
        <p:spPr>
          <a:xfrm>
            <a:off x="8869680" y="6132195"/>
            <a:ext cx="3174365" cy="645160"/>
          </a:xfrm>
          <a:prstGeom prst="rect">
            <a:avLst/>
          </a:prstGeom>
          <a:noFill/>
        </p:spPr>
        <p:txBody>
          <a:bodyPr wrap="square" rtlCol="0">
            <a:spAutoFit/>
          </a:bodyPr>
          <a:p>
            <a:r>
              <a:rPr lang="zh-CN" altLang="en-US">
                <a:solidFill>
                  <a:srgbClr val="FF0000"/>
                </a:solidFill>
              </a:rPr>
              <a:t>所有以</a:t>
            </a:r>
            <a:r>
              <a:rPr lang="en-US" altLang="zh-CN">
                <a:solidFill>
                  <a:srgbClr val="FF0000"/>
                </a:solidFill>
              </a:rPr>
              <a:t>hot</a:t>
            </a:r>
            <a:r>
              <a:rPr lang="zh-CN" altLang="en-US">
                <a:solidFill>
                  <a:srgbClr val="FF0000"/>
                </a:solidFill>
              </a:rPr>
              <a:t>或</a:t>
            </a:r>
            <a:r>
              <a:rPr lang="en-US" altLang="zh-CN">
                <a:solidFill>
                  <a:srgbClr val="FF0000"/>
                </a:solidFill>
              </a:rPr>
              <a:t>cold</a:t>
            </a:r>
            <a:r>
              <a:rPr lang="zh-CN" altLang="en-US">
                <a:solidFill>
                  <a:srgbClr val="FF0000"/>
                </a:solidFill>
              </a:rPr>
              <a:t>开头的序列所为统计对象</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HMM Training/Learning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endParaRPr lang="en-US" altLang="zh-CN" dirty="0"/>
              </a:p>
              <a:p>
                <a:endParaRPr lang="en-US" altLang="zh-CN" dirty="0"/>
              </a:p>
              <a:p>
                <a:pPr lvl="1"/>
                <a:r>
                  <a:rPr lang="en-US" altLang="zh-CN" dirty="0"/>
                  <a:t>3) We compute </a:t>
                </a:r>
                <a14:m>
                  <m:oMath xmlns:m="http://schemas.openxmlformats.org/officeDocument/2006/math">
                    <m:r>
                      <a:rPr lang="en-US" altLang="zh-CN" b="0" i="1" smtClean="0">
                        <a:latin typeface="Cambria Math" panose="02040503050406030204" pitchFamily="18" charset="0"/>
                      </a:rPr>
                      <m:t>𝐵</m:t>
                    </m:r>
                  </m:oMath>
                </a14:m>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The real problem is harder: we don’t know the counts of being in any of the hidden states!!</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4" b="7"/>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2466975" y="1751631"/>
            <a:ext cx="7258050" cy="762000"/>
          </a:xfrm>
          <a:prstGeom prst="rect">
            <a:avLst/>
          </a:prstGeom>
        </p:spPr>
      </p:pic>
      <p:pic>
        <p:nvPicPr>
          <p:cNvPr id="8" name="图片 7"/>
          <p:cNvPicPr>
            <a:picLocks noChangeAspect="1"/>
          </p:cNvPicPr>
          <p:nvPr/>
        </p:nvPicPr>
        <p:blipFill>
          <a:blip r:embed="rId3"/>
          <a:stretch>
            <a:fillRect/>
          </a:stretch>
        </p:blipFill>
        <p:spPr>
          <a:xfrm>
            <a:off x="3300412" y="3358356"/>
            <a:ext cx="5591175" cy="1285875"/>
          </a:xfrm>
          <a:prstGeom prst="rect">
            <a:avLst/>
          </a:prstGeom>
        </p:spPr>
      </p:pic>
      <p:sp>
        <p:nvSpPr>
          <p:cNvPr id="4" name="文本框 3"/>
          <p:cNvSpPr txBox="1"/>
          <p:nvPr/>
        </p:nvSpPr>
        <p:spPr>
          <a:xfrm>
            <a:off x="9496425" y="3437890"/>
            <a:ext cx="1837690" cy="645160"/>
          </a:xfrm>
          <a:prstGeom prst="rect">
            <a:avLst/>
          </a:prstGeom>
          <a:noFill/>
        </p:spPr>
        <p:txBody>
          <a:bodyPr wrap="square" rtlCol="0">
            <a:spAutoFit/>
          </a:bodyPr>
          <a:p>
            <a:r>
              <a:rPr lang="zh-CN" altLang="en-US">
                <a:solidFill>
                  <a:srgbClr val="FF0000"/>
                </a:solidFill>
              </a:rPr>
              <a:t>统计所有状态作为概率</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The Backward Probability</a:t>
            </a:r>
            <a:endParaRPr lang="zh-CN" altLang="en-US" sz="36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343025" y="1830183"/>
            <a:ext cx="9505950" cy="1438275"/>
          </a:xfrm>
          <a:prstGeom prst="rect">
            <a:avLst/>
          </a:prstGeom>
        </p:spPr>
      </p:pic>
      <p:pic>
        <p:nvPicPr>
          <p:cNvPr id="6" name="图片 5"/>
          <p:cNvPicPr>
            <a:picLocks noChangeAspect="1"/>
          </p:cNvPicPr>
          <p:nvPr/>
        </p:nvPicPr>
        <p:blipFill>
          <a:blip r:embed="rId2"/>
          <a:stretch>
            <a:fillRect/>
          </a:stretch>
        </p:blipFill>
        <p:spPr>
          <a:xfrm>
            <a:off x="1304925" y="519112"/>
            <a:ext cx="9582150" cy="5819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233487" y="1826146"/>
            <a:ext cx="9725025" cy="1562100"/>
          </a:xfrm>
          <a:prstGeom prst="rect">
            <a:avLst/>
          </a:prstGeom>
        </p:spPr>
      </p:pic>
      <p:pic>
        <p:nvPicPr>
          <p:cNvPr id="5" name="图片 4"/>
          <p:cNvPicPr>
            <a:picLocks noChangeAspect="1"/>
          </p:cNvPicPr>
          <p:nvPr/>
        </p:nvPicPr>
        <p:blipFill>
          <a:blip r:embed="rId2"/>
          <a:stretch>
            <a:fillRect/>
          </a:stretch>
        </p:blipFill>
        <p:spPr>
          <a:xfrm>
            <a:off x="1252537" y="3488800"/>
            <a:ext cx="9686925" cy="335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pic>
        <p:nvPicPr>
          <p:cNvPr id="4" name="内容占位符 3"/>
          <p:cNvPicPr>
            <a:picLocks noGrp="1" noChangeAspect="1"/>
          </p:cNvPicPr>
          <p:nvPr>
            <p:ph idx="1"/>
          </p:nvPr>
        </p:nvPicPr>
        <p:blipFill>
          <a:blip r:embed="rId1"/>
          <a:stretch>
            <a:fillRect/>
          </a:stretch>
        </p:blipFill>
        <p:spPr>
          <a:xfrm>
            <a:off x="2816212" y="1825625"/>
            <a:ext cx="6559576" cy="4351338"/>
          </a:xfrm>
          <a:prstGeom prst="rect">
            <a:avLst/>
          </a:prstGeom>
        </p:spPr>
      </p:pic>
      <p:pic>
        <p:nvPicPr>
          <p:cNvPr id="5" name="图片 4"/>
          <p:cNvPicPr>
            <a:picLocks noChangeAspect="1"/>
          </p:cNvPicPr>
          <p:nvPr/>
        </p:nvPicPr>
        <p:blipFill>
          <a:blip r:embed="rId2"/>
          <a:stretch>
            <a:fillRect/>
          </a:stretch>
        </p:blipFill>
        <p:spPr>
          <a:xfrm>
            <a:off x="1243012" y="6247313"/>
            <a:ext cx="9705975" cy="590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238250" y="1644513"/>
            <a:ext cx="9715500" cy="3800475"/>
          </a:xfrm>
          <a:prstGeom prst="rect">
            <a:avLst/>
          </a:prstGeom>
        </p:spPr>
      </p:pic>
      <p:pic>
        <p:nvPicPr>
          <p:cNvPr id="5" name="图片 4"/>
          <p:cNvPicPr>
            <a:picLocks noChangeAspect="1"/>
          </p:cNvPicPr>
          <p:nvPr/>
        </p:nvPicPr>
        <p:blipFill>
          <a:blip r:embed="rId2"/>
          <a:stretch>
            <a:fillRect/>
          </a:stretch>
        </p:blipFill>
        <p:spPr>
          <a:xfrm>
            <a:off x="1328737" y="5649651"/>
            <a:ext cx="9534525" cy="952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271587" y="2749770"/>
            <a:ext cx="9648825" cy="25622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219200" y="1484100"/>
            <a:ext cx="9753600" cy="53816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pic>
        <p:nvPicPr>
          <p:cNvPr id="4" name="图片 3"/>
          <p:cNvPicPr>
            <a:picLocks noChangeAspect="1"/>
          </p:cNvPicPr>
          <p:nvPr/>
        </p:nvPicPr>
        <p:blipFill rotWithShape="1">
          <a:blip r:embed="rId1"/>
          <a:srcRect l="24304" t="14684" r="20728" b="11730"/>
          <a:stretch>
            <a:fillRect/>
          </a:stretch>
        </p:blipFill>
        <p:spPr>
          <a:xfrm>
            <a:off x="2963119" y="1747777"/>
            <a:ext cx="6701742" cy="504656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HMM Learning: The Forward-Backward Algorithm</a:t>
            </a:r>
            <a:endParaRPr lang="zh-CN" altLang="en-US" sz="3600" dirty="0"/>
          </a:p>
        </p:txBody>
      </p:sp>
      <p:pic>
        <p:nvPicPr>
          <p:cNvPr id="4" name="图片 3"/>
          <p:cNvPicPr>
            <a:picLocks noChangeAspect="1"/>
          </p:cNvPicPr>
          <p:nvPr/>
        </p:nvPicPr>
        <p:blipFill>
          <a:blip r:embed="rId1"/>
          <a:stretch>
            <a:fillRect/>
          </a:stretch>
        </p:blipFill>
        <p:spPr>
          <a:xfrm>
            <a:off x="1238250" y="2548731"/>
            <a:ext cx="9715500" cy="29051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28101" t="14008" r="18734" b="9931"/>
          <a:stretch>
            <a:fillRect/>
          </a:stretch>
        </p:blipFill>
        <p:spPr>
          <a:xfrm>
            <a:off x="3426106" y="960698"/>
            <a:ext cx="6481823" cy="5216265"/>
          </a:xfrm>
          <a:prstGeom prst="rect">
            <a:avLst/>
          </a:prstGeom>
        </p:spPr>
      </p:pic>
      <p:sp>
        <p:nvSpPr>
          <p:cNvPr id="2" name="文本框 1"/>
          <p:cNvSpPr txBox="1"/>
          <p:nvPr/>
        </p:nvSpPr>
        <p:spPr>
          <a:xfrm>
            <a:off x="6946900" y="1981200"/>
            <a:ext cx="2423160" cy="368300"/>
          </a:xfrm>
          <a:prstGeom prst="rect">
            <a:avLst/>
          </a:prstGeom>
          <a:noFill/>
        </p:spPr>
        <p:txBody>
          <a:bodyPr wrap="square" rtlCol="0">
            <a:spAutoFit/>
          </a:bodyPr>
          <a:p>
            <a:r>
              <a:rPr lang="zh-CN" altLang="en-US">
                <a:solidFill>
                  <a:srgbClr val="FF0000"/>
                </a:solidFill>
              </a:rPr>
              <a:t>同时前向后向传播</a:t>
            </a:r>
            <a:endParaRPr lang="zh-CN" alt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5648" y="2561633"/>
            <a:ext cx="9580703" cy="2658760"/>
          </a:xfrm>
          <a:prstGeom prst="rect">
            <a:avLst/>
          </a:prstGeom>
        </p:spPr>
      </p:pic>
      <p:sp>
        <p:nvSpPr>
          <p:cNvPr id="5" name="标题 4"/>
          <p:cNvSpPr>
            <a:spLocks noGrp="1"/>
          </p:cNvSpPr>
          <p:nvPr>
            <p:ph type="title"/>
          </p:nvPr>
        </p:nvSpPr>
        <p:spPr/>
        <p:txBody>
          <a:bodyPr/>
          <a:lstStyle/>
          <a:p>
            <a:r>
              <a:rPr lang="zh-CN" altLang="en-US" dirty="0"/>
              <a:t>大模型时代的知识</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背景与动机</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370728" y="1263372"/>
            <a:ext cx="11500618" cy="4862641"/>
          </a:xfrm>
        </p:spPr>
        <p:txBody>
          <a:bodyPr/>
          <a:lstStyle/>
          <a:p>
            <a:r>
              <a:rPr lang="en-US" altLang="zh-CN" dirty="0" err="1">
                <a:latin typeface="Times New Roman" panose="02020603050405020304" pitchFamily="18" charset="0"/>
                <a:cs typeface="Times New Roman" panose="02020603050405020304" pitchFamily="18" charset="0"/>
              </a:rPr>
              <a:t>ChatGPT</a:t>
            </a:r>
            <a:r>
              <a:rPr lang="zh-CN" altLang="en-US" dirty="0">
                <a:latin typeface="Times New Roman" panose="02020603050405020304" pitchFamily="18" charset="0"/>
                <a:cs typeface="Times New Roman" panose="02020603050405020304" pitchFamily="18" charset="0"/>
              </a:rPr>
              <a:t>并不是那么万能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不擅长复杂推理和知识密集型任务</a:t>
            </a:r>
            <a:endParaRPr lang="en-US" altLang="zh-CN"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998388" y="6307104"/>
            <a:ext cx="8245298" cy="370275"/>
          </a:xfrm>
          <a:prstGeom prst="rect">
            <a:avLst/>
          </a:prstGeom>
          <a:noFill/>
        </p:spPr>
        <p:txBody>
          <a:bodyPr wrap="none" rtlCol="0">
            <a:spAutoFit/>
          </a:bodyPr>
          <a:lstStyle/>
          <a:p>
            <a:pPr defTabSz="916940"/>
            <a:r>
              <a:rPr lang="en-US" altLang="zh-CN" sz="18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Zhao, Wayne Xin et al. “A Survey of Large Language Models.” </a:t>
            </a:r>
            <a:r>
              <a:rPr lang="en-US" altLang="zh-CN" sz="1805" dirty="0" err="1">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ArXiv</a:t>
            </a:r>
            <a:r>
              <a:rPr lang="en-US" altLang="zh-CN" sz="18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 abs/2303.18223</a:t>
            </a:r>
            <a:endParaRPr lang="zh-CN" altLang="en-US" sz="18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p:cNvGrpSpPr/>
          <p:nvPr/>
        </p:nvGrpSpPr>
        <p:grpSpPr>
          <a:xfrm>
            <a:off x="270581" y="2289445"/>
            <a:ext cx="11745149" cy="1379952"/>
            <a:chOff x="269539" y="2706421"/>
            <a:chExt cx="11715242" cy="1376438"/>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51143"/>
            <a:stretch>
              <a:fillRect/>
            </a:stretch>
          </p:blipFill>
          <p:spPr>
            <a:xfrm>
              <a:off x="7391675" y="2720939"/>
              <a:ext cx="4508010" cy="13619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b="51396"/>
            <a:stretch>
              <a:fillRect/>
            </a:stretch>
          </p:blipFill>
          <p:spPr>
            <a:xfrm>
              <a:off x="269539" y="2706421"/>
              <a:ext cx="7092312" cy="1361920"/>
            </a:xfrm>
            <a:prstGeom prst="rect">
              <a:avLst/>
            </a:prstGeom>
          </p:spPr>
        </p:pic>
        <p:sp>
          <p:nvSpPr>
            <p:cNvPr id="13" name="矩形 12"/>
            <p:cNvSpPr/>
            <p:nvPr/>
          </p:nvSpPr>
          <p:spPr>
            <a:xfrm>
              <a:off x="269539" y="3282485"/>
              <a:ext cx="11715242" cy="432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Calibri" panose="020F0502020204030204"/>
                <a:ea typeface="宋体" panose="02010600030101010101" pitchFamily="2" charset="-122"/>
              </a:endParaRPr>
            </a:p>
          </p:txBody>
        </p:sp>
      </p:gr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4" y="3700953"/>
            <a:ext cx="7927978" cy="2465991"/>
          </a:xfrm>
          <a:prstGeom prst="rect">
            <a:avLst/>
          </a:prstGeom>
        </p:spPr>
      </p:pic>
      <p:sp>
        <p:nvSpPr>
          <p:cNvPr id="17" name="矩形 16"/>
          <p:cNvSpPr/>
          <p:nvPr/>
        </p:nvSpPr>
        <p:spPr>
          <a:xfrm>
            <a:off x="59854" y="5802014"/>
            <a:ext cx="7927978" cy="3702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Calibri" panose="020F0502020204030204"/>
              <a:ea typeface="宋体" panose="02010600030101010101" pitchFamily="2" charset="-122"/>
            </a:endParaRPr>
          </a:p>
        </p:txBody>
      </p:sp>
      <p:grpSp>
        <p:nvGrpSpPr>
          <p:cNvPr id="21" name="组合 20"/>
          <p:cNvGrpSpPr/>
          <p:nvPr/>
        </p:nvGrpSpPr>
        <p:grpSpPr>
          <a:xfrm>
            <a:off x="8027647" y="4033858"/>
            <a:ext cx="4067251" cy="2066240"/>
            <a:chOff x="8006853" y="3697822"/>
            <a:chExt cx="4056895" cy="2060979"/>
          </a:xfrm>
        </p:grpSpPr>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b="25750"/>
            <a:stretch>
              <a:fillRect/>
            </a:stretch>
          </p:blipFill>
          <p:spPr>
            <a:xfrm>
              <a:off x="8006853" y="3697822"/>
              <a:ext cx="4046571" cy="1810680"/>
            </a:xfrm>
            <a:prstGeom prst="rect">
              <a:avLst/>
            </a:prstGeom>
          </p:spPr>
        </p:pic>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t="92684"/>
            <a:stretch>
              <a:fillRect/>
            </a:stretch>
          </p:blipFill>
          <p:spPr>
            <a:xfrm>
              <a:off x="8017177" y="5580383"/>
              <a:ext cx="4046571" cy="178418"/>
            </a:xfrm>
            <a:prstGeom prst="rect">
              <a:avLst/>
            </a:prstGeom>
          </p:spPr>
        </p:pic>
      </p:grpSp>
      <p:sp>
        <p:nvSpPr>
          <p:cNvPr id="22" name="矩形 21"/>
          <p:cNvSpPr/>
          <p:nvPr/>
        </p:nvSpPr>
        <p:spPr>
          <a:xfrm>
            <a:off x="8087979" y="5671098"/>
            <a:ext cx="3878575" cy="49584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Calibri" panose="020F0502020204030204"/>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背景与动机</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370728" y="1263372"/>
            <a:ext cx="11500618" cy="4862641"/>
          </a:xfrm>
        </p:spPr>
        <p:txBody>
          <a:bodyPr/>
          <a:lstStyle/>
          <a:p>
            <a:r>
              <a:rPr lang="zh-CN" altLang="en-US" dirty="0">
                <a:latin typeface="Times New Roman" panose="02020603050405020304" pitchFamily="18" charset="0"/>
                <a:cs typeface="Times New Roman" panose="02020603050405020304" pitchFamily="18" charset="0"/>
              </a:rPr>
              <a:t>如何增强大模型对知识的掌握与利用：</a:t>
            </a:r>
            <a:endParaRPr lang="zh-CN" altLang="en-US"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许多知识以结构化形式存在，如知识图谱，数据库。</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能否让大模型与结构化知识进行交互？</a:t>
            </a:r>
            <a:endParaRPr lang="en-US" altLang="zh-CN" dirty="0">
              <a:latin typeface="Times New Roman" panose="02020603050405020304" pitchFamily="18" charset="0"/>
              <a:cs typeface="Times New Roman" panose="02020603050405020304" pitchFamily="18" charset="0"/>
            </a:endParaRPr>
          </a:p>
        </p:txBody>
      </p:sp>
      <p:pic>
        <p:nvPicPr>
          <p:cNvPr id="4" name="Picture 2" descr="Structured vs. Unstructured Data: What's the Difference?"/>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35977"/>
          <a:stretch>
            <a:fillRect/>
          </a:stretch>
        </p:blipFill>
        <p:spPr bwMode="auto">
          <a:xfrm>
            <a:off x="6312570" y="3820215"/>
            <a:ext cx="3968052" cy="197914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2"/>
          <a:srcRect t="2485" r="573" b="1904"/>
          <a:stretch>
            <a:fillRect/>
          </a:stretch>
        </p:blipFill>
        <p:spPr>
          <a:xfrm>
            <a:off x="753806" y="3807806"/>
            <a:ext cx="4922696" cy="2631973"/>
          </a:xfrm>
          <a:prstGeom prst="rect">
            <a:avLst/>
          </a:prstGeom>
          <a:ln>
            <a:solidFill>
              <a:schemeClr val="tx1"/>
            </a:solidFill>
          </a:ln>
        </p:spPr>
      </p:pic>
      <p:sp>
        <p:nvSpPr>
          <p:cNvPr id="6" name="圆角矩形 5"/>
          <p:cNvSpPr/>
          <p:nvPr/>
        </p:nvSpPr>
        <p:spPr>
          <a:xfrm>
            <a:off x="4640605" y="2764687"/>
            <a:ext cx="2698312" cy="577535"/>
          </a:xfrm>
          <a:prstGeom prst="roundRect">
            <a:avLst/>
          </a:prstGeom>
          <a:solidFill>
            <a:schemeClr val="tx2">
              <a:lumMod val="20000"/>
              <a:lumOff val="80000"/>
            </a:schemeClr>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kumimoji="1" lang="en-US" altLang="zh-CN" sz="1805">
                <a:solidFill>
                  <a:prstClr val="black"/>
                </a:solidFill>
                <a:latin typeface="Times New Roman" panose="02020603050405020304" pitchFamily="18" charset="0"/>
                <a:ea typeface="宋体" panose="02010600030101010101" pitchFamily="2" charset="-122"/>
                <a:cs typeface="Times New Roman" panose="02020603050405020304" pitchFamily="18" charset="0"/>
              </a:rPr>
              <a:t>LLM</a:t>
            </a:r>
            <a:endParaRPr kumimoji="1" lang="zh-CN" altLang="en-US" sz="18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753806" y="2634890"/>
            <a:ext cx="3447212" cy="925687"/>
          </a:xfrm>
          <a:prstGeom prst="rect">
            <a:avLst/>
          </a:prstGeom>
          <a:noFill/>
        </p:spPr>
        <p:txBody>
          <a:bodyPr wrap="square" rtlCol="0">
            <a:spAutoFit/>
          </a:bodyPr>
          <a:lstStyle/>
          <a:p>
            <a:pPr defTabSz="916940"/>
            <a:r>
              <a:rPr lang="en-GB" altLang="zh-CN"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Who is the first wife of TV producer that was nominated for The Jeff Probst Show?</a:t>
            </a:r>
            <a:endParaRPr kumimoji="1" lang="zh-CN" altLang="en-US"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 name="直线箭头连接符 8"/>
          <p:cNvCxnSpPr>
            <a:endCxn id="6" idx="1"/>
          </p:cNvCxnSpPr>
          <p:nvPr/>
        </p:nvCxnSpPr>
        <p:spPr>
          <a:xfrm>
            <a:off x="4081168" y="3053455"/>
            <a:ext cx="559437"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线箭头连接符 9"/>
          <p:cNvCxnSpPr/>
          <p:nvPr/>
        </p:nvCxnSpPr>
        <p:spPr>
          <a:xfrm>
            <a:off x="5149249" y="3326777"/>
            <a:ext cx="0" cy="481029"/>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线箭头连接符 16"/>
          <p:cNvCxnSpPr/>
          <p:nvPr/>
        </p:nvCxnSpPr>
        <p:spPr>
          <a:xfrm flipV="1">
            <a:off x="4929372" y="3326777"/>
            <a:ext cx="0" cy="481029"/>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324365" y="6431364"/>
            <a:ext cx="1419386" cy="462844"/>
          </a:xfrm>
          <a:prstGeom prst="rect">
            <a:avLst/>
          </a:prstGeom>
          <a:noFill/>
        </p:spPr>
        <p:txBody>
          <a:bodyPr wrap="none" rtlCol="0">
            <a:spAutoFit/>
          </a:bodyPr>
          <a:lstStyle/>
          <a:p>
            <a:pPr defTabSz="916940"/>
            <a:r>
              <a:rPr lang="zh-CN" altLang="en-US" sz="24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知识图谱</a:t>
            </a:r>
            <a:endParaRPr lang="zh-CN" altLang="en-US" sz="24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6" name="直线箭头连接符 25"/>
          <p:cNvCxnSpPr/>
          <p:nvPr/>
        </p:nvCxnSpPr>
        <p:spPr>
          <a:xfrm>
            <a:off x="6737469" y="3342223"/>
            <a:ext cx="0" cy="428536"/>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线箭头连接符 26"/>
          <p:cNvCxnSpPr/>
          <p:nvPr/>
        </p:nvCxnSpPr>
        <p:spPr>
          <a:xfrm flipV="1">
            <a:off x="6517592" y="3342223"/>
            <a:ext cx="0" cy="428536"/>
          </a:xfrm>
          <a:prstGeom prst="straightConnector1">
            <a:avLst/>
          </a:prstGeom>
          <a:ln w="158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线箭头连接符 27"/>
          <p:cNvCxnSpPr/>
          <p:nvPr/>
        </p:nvCxnSpPr>
        <p:spPr>
          <a:xfrm flipH="1">
            <a:off x="7338918" y="3053455"/>
            <a:ext cx="559437"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950019" y="2727772"/>
            <a:ext cx="2698320" cy="647981"/>
          </a:xfrm>
          <a:prstGeom prst="rect">
            <a:avLst/>
          </a:prstGeom>
          <a:noFill/>
        </p:spPr>
        <p:txBody>
          <a:bodyPr wrap="square" rtlCol="0">
            <a:spAutoFit/>
          </a:bodyPr>
          <a:lstStyle/>
          <a:p>
            <a:pPr defTabSz="916940"/>
            <a:r>
              <a:rPr lang="en-GB" altLang="zh-CN"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List the product IDs in the Order #1234 of User #2.</a:t>
            </a:r>
            <a:endParaRPr kumimoji="1" lang="zh-CN" altLang="en-US" sz="1805"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8448250" y="6427207"/>
            <a:ext cx="1110824" cy="462844"/>
          </a:xfrm>
          <a:prstGeom prst="rect">
            <a:avLst/>
          </a:prstGeom>
          <a:noFill/>
        </p:spPr>
        <p:txBody>
          <a:bodyPr wrap="none" rtlCol="0">
            <a:spAutoFit/>
          </a:bodyPr>
          <a:lstStyle/>
          <a:p>
            <a:pPr defTabSz="916940"/>
            <a:r>
              <a:rPr lang="zh-CN" altLang="en-US" sz="2405">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rPr>
              <a:t>数据库</a:t>
            </a:r>
            <a:endParaRPr lang="zh-CN" altLang="en-US" sz="2405" dirty="0">
              <a:solidFill>
                <a:prstClr val="black">
                  <a:lumMod val="95000"/>
                  <a:lumOff val="5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6270768" y="3770758"/>
            <a:ext cx="5311805" cy="2669014"/>
          </a:xfrm>
          <a:prstGeom prst="rect">
            <a:avLst/>
          </a:prstGeom>
          <a:noFill/>
          <a:ln w="15875"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1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p:cNvSpPr/>
          <p:nvPr/>
        </p:nvSpPr>
        <p:spPr>
          <a:xfrm>
            <a:off x="7848593" y="4914472"/>
            <a:ext cx="2310138" cy="903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Calibri" panose="020F0502020204030204"/>
              <a:ea typeface="宋体" panose="02010600030101010101" pitchFamily="2" charset="-122"/>
            </a:endParaRPr>
          </a:p>
        </p:txBody>
      </p:sp>
      <p:pic>
        <p:nvPicPr>
          <p:cNvPr id="26" name="Picture 2" descr="Structured vs. Unstructured Data: What's the Differen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376" t="35612" r="10599" b="35977"/>
          <a:stretch>
            <a:fillRect/>
          </a:stretch>
        </p:blipFill>
        <p:spPr bwMode="auto">
          <a:xfrm>
            <a:off x="7848593" y="4927142"/>
            <a:ext cx="1588221" cy="8782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tructured vs. Unstructured Data: What's the Differen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195" t="71591"/>
          <a:stretch>
            <a:fillRect/>
          </a:stretch>
        </p:blipFill>
        <p:spPr bwMode="auto">
          <a:xfrm>
            <a:off x="9521252" y="5537463"/>
            <a:ext cx="1976273" cy="87825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连接符: 肘形 28"/>
          <p:cNvCxnSpPr>
            <a:stCxn id="25" idx="0"/>
          </p:cNvCxnSpPr>
          <p:nvPr/>
        </p:nvCxnSpPr>
        <p:spPr>
          <a:xfrm rot="16200000" flipV="1">
            <a:off x="9782077" y="4810151"/>
            <a:ext cx="382049" cy="10725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挑战</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53"/>
          <p:cNvSpPr/>
          <p:nvPr/>
        </p:nvSpPr>
        <p:spPr>
          <a:xfrm>
            <a:off x="8488742" y="1711498"/>
            <a:ext cx="3526988" cy="1835807"/>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1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5" name="表格 228"/>
          <p:cNvGraphicFramePr>
            <a:graphicFrameLocks noGrp="1"/>
          </p:cNvGraphicFramePr>
          <p:nvPr/>
        </p:nvGraphicFramePr>
        <p:xfrm>
          <a:off x="8959835" y="2275231"/>
          <a:ext cx="2964337" cy="473646"/>
        </p:xfrm>
        <a:graphic>
          <a:graphicData uri="http://schemas.openxmlformats.org/drawingml/2006/table">
            <a:tbl>
              <a:tblPr firstRow="1" bandRow="1">
                <a:tableStyleId>{5C22544A-7EE6-4342-B048-85BDC9FD1C3A}</a:tableStyleId>
              </a:tblPr>
              <a:tblGrid>
                <a:gridCol w="608839"/>
                <a:gridCol w="836096"/>
                <a:gridCol w="713016"/>
                <a:gridCol w="806386"/>
              </a:tblGrid>
              <a:tr h="244462">
                <a:tc>
                  <a:txBody>
                    <a:bodyPr/>
                    <a:lstStyle/>
                    <a:p>
                      <a:pPr algn="ctr"/>
                      <a:r>
                        <a:rPr lang="en-US" altLang="zh-CN" sz="1000" b="0">
                          <a:solidFill>
                            <a:schemeClr val="tx1"/>
                          </a:solidFill>
                          <a:latin typeface="Times New Roman" panose="02020603050405020304" pitchFamily="18" charset="0"/>
                          <a:cs typeface="Times New Roman" panose="02020603050405020304" pitchFamily="18" charset="0"/>
                        </a:rPr>
                        <a:t>Mus_</a:t>
                      </a:r>
                      <a:r>
                        <a:rPr lang="en-US" altLang="zh-CN" sz="1000" b="0" dirty="0" err="1">
                          <a:solidFill>
                            <a:schemeClr val="tx1"/>
                          </a:solidFill>
                          <a:latin typeface="Times New Roman" panose="02020603050405020304" pitchFamily="18" charset="0"/>
                          <a:cs typeface="Times New Roman" panose="02020603050405020304" pitchFamily="18" charset="0"/>
                        </a:rPr>
                        <a:t>ID</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a:solidFill>
                            <a:schemeClr val="tx1"/>
                          </a:solidFill>
                          <a:latin typeface="Times New Roman" panose="02020603050405020304" pitchFamily="18" charset="0"/>
                          <a:cs typeface="Times New Roman" panose="02020603050405020304" pitchFamily="18" charset="0"/>
                        </a:rPr>
                        <a:t>Num_</a:t>
                      </a:r>
                      <a:r>
                        <a:rPr lang="en-US" altLang="zh-CN" sz="1000" b="0" dirty="0" err="1">
                          <a:solidFill>
                            <a:schemeClr val="tx1"/>
                          </a:solidFill>
                          <a:latin typeface="Times New Roman" panose="02020603050405020304" pitchFamily="18" charset="0"/>
                          <a:cs typeface="Times New Roman" panose="02020603050405020304" pitchFamily="18" charset="0"/>
                        </a:rPr>
                        <a:t>Ticket</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err="1">
                          <a:solidFill>
                            <a:schemeClr val="tx1"/>
                          </a:solidFill>
                          <a:latin typeface="Times New Roman" panose="02020603050405020304" pitchFamily="18" charset="0"/>
                          <a:cs typeface="Times New Roman" panose="02020603050405020304" pitchFamily="18" charset="0"/>
                        </a:rPr>
                        <a:t>visitor_ID</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err="1">
                          <a:solidFill>
                            <a:schemeClr val="tx1"/>
                          </a:solidFill>
                          <a:latin typeface="Times New Roman" panose="02020603050405020304" pitchFamily="18" charset="0"/>
                          <a:cs typeface="Times New Roman" panose="02020603050405020304" pitchFamily="18" charset="0"/>
                        </a:rPr>
                        <a:t>Total_spent</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229184">
                <a:tc>
                  <a:txBody>
                    <a:bodyPr/>
                    <a:lstStyle/>
                    <a:p>
                      <a:pPr algn="ctr"/>
                      <a:r>
                        <a:rPr lang="en-US" altLang="zh-CN" sz="900" dirty="0"/>
                        <a:t>…</a:t>
                      </a:r>
                      <a:endParaRPr lang="zh-CN" altLang="en-US" sz="900" dirty="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900"/>
                        <a:t>…</a:t>
                      </a:r>
                      <a:endParaRPr lang="zh-CN" altLang="en-US" sz="900" dirty="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56" name="表格 228"/>
          <p:cNvGraphicFramePr>
            <a:graphicFrameLocks noGrp="1"/>
          </p:cNvGraphicFramePr>
          <p:nvPr/>
        </p:nvGraphicFramePr>
        <p:xfrm>
          <a:off x="9008761" y="2616742"/>
          <a:ext cx="2293854" cy="473646"/>
        </p:xfrm>
        <a:graphic>
          <a:graphicData uri="http://schemas.openxmlformats.org/drawingml/2006/table">
            <a:tbl>
              <a:tblPr firstRow="1">
                <a:tableStyleId>{5C22544A-7EE6-4342-B048-85BDC9FD1C3A}</a:tableStyleId>
              </a:tblPr>
              <a:tblGrid>
                <a:gridCol w="343775"/>
                <a:gridCol w="505038"/>
                <a:gridCol w="1012139"/>
                <a:gridCol w="432902"/>
              </a:tblGrid>
              <a:tr h="244462">
                <a:tc>
                  <a:txBody>
                    <a:bodyPr/>
                    <a:lstStyle/>
                    <a:p>
                      <a:pPr algn="ctr"/>
                      <a:r>
                        <a:rPr lang="en-US" altLang="zh-CN" sz="1000" b="0">
                          <a:solidFill>
                            <a:schemeClr val="tx1"/>
                          </a:solidFill>
                          <a:latin typeface="Times New Roman" panose="02020603050405020304" pitchFamily="18" charset="0"/>
                          <a:cs typeface="Times New Roman" panose="02020603050405020304" pitchFamily="18" charset="0"/>
                        </a:rPr>
                        <a:t>ID</a:t>
                      </a:r>
                      <a:endParaRPr lang="zh-CN" altLang="en-US" sz="1000" b="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a:solidFill>
                            <a:schemeClr val="tx1"/>
                          </a:solidFill>
                          <a:latin typeface="Times New Roman" panose="02020603050405020304" pitchFamily="18" charset="0"/>
                          <a:cs typeface="Times New Roman" panose="02020603050405020304" pitchFamily="18" charset="0"/>
                        </a:rPr>
                        <a:t>Name</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err="1">
                          <a:solidFill>
                            <a:schemeClr val="tx1"/>
                          </a:solidFill>
                          <a:latin typeface="Times New Roman" panose="02020603050405020304" pitchFamily="18" charset="0"/>
                          <a:cs typeface="Times New Roman" panose="02020603050405020304" pitchFamily="18" charset="0"/>
                        </a:rPr>
                        <a:t>Level_of</a:t>
                      </a:r>
                      <a:r>
                        <a:rPr lang="en-US" altLang="zh-CN" sz="1000" b="0" err="1">
                          <a:solidFill>
                            <a:schemeClr val="tx1"/>
                          </a:solidFill>
                          <a:latin typeface="Times New Roman" panose="02020603050405020304" pitchFamily="18" charset="0"/>
                          <a:cs typeface="Times New Roman" panose="02020603050405020304" pitchFamily="18" charset="0"/>
                        </a:rPr>
                        <a:t>_</a:t>
                      </a:r>
                      <a:r>
                        <a:rPr lang="en-US" altLang="zh-CN" sz="1000" b="0">
                          <a:solidFill>
                            <a:schemeClr val="tx1"/>
                          </a:solidFill>
                          <a:latin typeface="Times New Roman" panose="02020603050405020304" pitchFamily="18" charset="0"/>
                          <a:cs typeface="Times New Roman" panose="02020603050405020304" pitchFamily="18" charset="0"/>
                        </a:rPr>
                        <a:t>mem</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dirty="0">
                          <a:solidFill>
                            <a:schemeClr val="tx1"/>
                          </a:solidFill>
                          <a:latin typeface="Times New Roman" panose="02020603050405020304" pitchFamily="18" charset="0"/>
                          <a:cs typeface="Times New Roman" panose="02020603050405020304" pitchFamily="18" charset="0"/>
                        </a:rPr>
                        <a:t>Age</a:t>
                      </a:r>
                      <a:endParaRPr lang="zh-CN" altLang="en-US" sz="1000" b="0" dirty="0">
                        <a:solidFill>
                          <a:schemeClr val="tx1"/>
                        </a:solidFill>
                        <a:latin typeface="Times New Roman" panose="02020603050405020304" pitchFamily="18" charset="0"/>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229184">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a:t>…</a:t>
                      </a:r>
                      <a:endParaRPr lang="zh-CN" altLang="en-US" sz="900" dirty="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00150" rtl="0" eaLnBrk="1" fontAlgn="auto" latinLnBrk="0" hangingPunct="1">
                        <a:lnSpc>
                          <a:spcPct val="100000"/>
                        </a:lnSpc>
                        <a:spcBef>
                          <a:spcPts val="0"/>
                        </a:spcBef>
                        <a:spcAft>
                          <a:spcPts val="0"/>
                        </a:spcAft>
                        <a:buClrTx/>
                        <a:buSzTx/>
                        <a:buFontTx/>
                        <a:buNone/>
                        <a:defRPr/>
                      </a:pPr>
                      <a:r>
                        <a:rPr lang="en-US" altLang="zh-CN" sz="900"/>
                        <a:t>…</a:t>
                      </a:r>
                      <a:endParaRPr lang="zh-CN" altLang="en-US" sz="900"/>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7" name="文本框 56"/>
          <p:cNvSpPr txBox="1"/>
          <p:nvPr/>
        </p:nvSpPr>
        <p:spPr>
          <a:xfrm>
            <a:off x="8506426" y="2342317"/>
            <a:ext cx="651316" cy="262278"/>
          </a:xfrm>
          <a:prstGeom prst="rect">
            <a:avLst/>
          </a:prstGeom>
          <a:noFill/>
        </p:spPr>
        <p:txBody>
          <a:bodyPr wrap="square">
            <a:spAutoFit/>
          </a:bodyPr>
          <a:lstStyle/>
          <a:p>
            <a:pPr defTabSz="916940"/>
            <a:r>
              <a:rPr lang="zh-CN" altLang="en-US"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a:t>
            </a:r>
            <a:endParaRPr lang="zh-CN" altLang="en-US" sz="1105">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文本框 57"/>
          <p:cNvSpPr txBox="1"/>
          <p:nvPr/>
        </p:nvSpPr>
        <p:spPr>
          <a:xfrm>
            <a:off x="8505175" y="2722426"/>
            <a:ext cx="850933" cy="262278"/>
          </a:xfrm>
          <a:prstGeom prst="rect">
            <a:avLst/>
          </a:prstGeom>
          <a:noFill/>
        </p:spPr>
        <p:txBody>
          <a:bodyPr wrap="square">
            <a:spAutoFit/>
          </a:bodyPr>
          <a:lstStyle/>
          <a:p>
            <a:pPr defTabSz="916940"/>
            <a:r>
              <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a:t>
            </a: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or</a:t>
            </a:r>
            <a:endPar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9" name="表格 228"/>
          <p:cNvGraphicFramePr>
            <a:graphicFrameLocks noGrp="1"/>
          </p:cNvGraphicFramePr>
          <p:nvPr/>
        </p:nvGraphicFramePr>
        <p:xfrm>
          <a:off x="9195910" y="2959183"/>
          <a:ext cx="2694273" cy="473646"/>
        </p:xfrm>
        <a:graphic>
          <a:graphicData uri="http://schemas.openxmlformats.org/drawingml/2006/table">
            <a:tbl>
              <a:tblPr firstRow="1" bandRow="1">
                <a:tableStyleId>{5C22544A-7EE6-4342-B048-85BDC9FD1C3A}</a:tableStyleId>
              </a:tblPr>
              <a:tblGrid>
                <a:gridCol w="636896"/>
                <a:gridCol w="509297"/>
                <a:gridCol w="763945"/>
                <a:gridCol w="784135"/>
              </a:tblGrid>
              <a:tr h="244462">
                <a:tc>
                  <a:txBody>
                    <a:bodyPr/>
                    <a:lstStyle/>
                    <a:p>
                      <a:pPr algn="ctr"/>
                      <a:r>
                        <a:rPr lang="en-US" altLang="zh-CN" sz="1000" b="0" kern="1200">
                          <a:solidFill>
                            <a:schemeClr val="tx1"/>
                          </a:solidFill>
                          <a:latin typeface="Times New Roman" panose="02020603050405020304" pitchFamily="18" charset="0"/>
                          <a:ea typeface="+mn-ea"/>
                          <a:cs typeface="Times New Roman" panose="02020603050405020304" pitchFamily="18" charset="0"/>
                        </a:rPr>
                        <a:t>Mus_</a:t>
                      </a:r>
                      <a:r>
                        <a:rPr lang="en-US" altLang="zh-CN" sz="1000" b="0" kern="1200" dirty="0" err="1">
                          <a:solidFill>
                            <a:schemeClr val="tx1"/>
                          </a:solidFill>
                          <a:latin typeface="Times New Roman" panose="02020603050405020304" pitchFamily="18" charset="0"/>
                          <a:ea typeface="+mn-ea"/>
                          <a:cs typeface="Times New Roman" panose="02020603050405020304" pitchFamily="18" charset="0"/>
                        </a:rPr>
                        <a:t>ID</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kern="1200" dirty="0">
                          <a:solidFill>
                            <a:schemeClr val="tx1"/>
                          </a:solidFill>
                          <a:latin typeface="Times New Roman" panose="02020603050405020304" pitchFamily="18" charset="0"/>
                          <a:ea typeface="+mn-ea"/>
                          <a:cs typeface="Times New Roman" panose="02020603050405020304" pitchFamily="18" charset="0"/>
                        </a:rPr>
                        <a:t>Name</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kern="1200">
                          <a:solidFill>
                            <a:schemeClr val="tx1"/>
                          </a:solidFill>
                          <a:latin typeface="Times New Roman" panose="02020603050405020304" pitchFamily="18" charset="0"/>
                          <a:ea typeface="+mn-ea"/>
                          <a:cs typeface="Times New Roman" panose="02020603050405020304" pitchFamily="18" charset="0"/>
                        </a:rPr>
                        <a:t>Num_</a:t>
                      </a:r>
                      <a:r>
                        <a:rPr lang="en-US" altLang="zh-CN" sz="1000" b="0" kern="1200" dirty="0" err="1">
                          <a:solidFill>
                            <a:schemeClr val="tx1"/>
                          </a:solidFill>
                          <a:latin typeface="Times New Roman" panose="02020603050405020304" pitchFamily="18" charset="0"/>
                          <a:ea typeface="+mn-ea"/>
                          <a:cs typeface="Times New Roman" panose="02020603050405020304" pitchFamily="18" charset="0"/>
                        </a:rPr>
                        <a:t>Staff</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000" b="0" kern="1200" dirty="0" err="1">
                          <a:solidFill>
                            <a:schemeClr val="tx1"/>
                          </a:solidFill>
                          <a:latin typeface="Times New Roman" panose="02020603050405020304" pitchFamily="18" charset="0"/>
                          <a:ea typeface="+mn-ea"/>
                          <a:cs typeface="Times New Roman" panose="02020603050405020304" pitchFamily="18" charset="0"/>
                        </a:rPr>
                        <a:t>Open_Year</a:t>
                      </a:r>
                      <a:endParaRPr lang="zh-CN" altLang="en-US" sz="1000" b="0" kern="1200" dirty="0">
                        <a:solidFill>
                          <a:schemeClr val="tx1"/>
                        </a:solidFill>
                        <a:latin typeface="Times New Roman" panose="02020603050405020304" pitchFamily="18" charset="0"/>
                        <a:ea typeface="+mn-ea"/>
                        <a:cs typeface="Times New Roman" panose="02020603050405020304" pitchFamily="18" charset="0"/>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229184">
                <a:tc>
                  <a:txBody>
                    <a:bodyPr/>
                    <a:lstStyle/>
                    <a:p>
                      <a:pPr algn="ctr"/>
                      <a:r>
                        <a:rPr lang="en-US" altLang="zh-CN" sz="900" b="0" kern="1200" dirty="0">
                          <a:solidFill>
                            <a:schemeClr val="tx1"/>
                          </a:solidFill>
                          <a:latin typeface="+mn-lt"/>
                          <a:ea typeface="+mn-ea"/>
                          <a:cs typeface="+mn-cs"/>
                        </a:rPr>
                        <a:t>…</a:t>
                      </a:r>
                      <a:endParaRPr lang="zh-CN" altLang="en-US" sz="900" b="0" kern="1200" dirty="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b="0" kern="1200">
                          <a:solidFill>
                            <a:schemeClr val="tx1"/>
                          </a:solidFill>
                          <a:latin typeface="+mn-lt"/>
                          <a:ea typeface="+mn-ea"/>
                          <a:cs typeface="+mn-cs"/>
                        </a:rPr>
                        <a:t>…</a:t>
                      </a:r>
                      <a:endParaRPr lang="zh-CN" altLang="en-US" sz="900" b="0" kern="120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b="0" kern="1200">
                          <a:solidFill>
                            <a:schemeClr val="tx1"/>
                          </a:solidFill>
                          <a:latin typeface="+mn-lt"/>
                          <a:ea typeface="+mn-ea"/>
                          <a:cs typeface="+mn-cs"/>
                        </a:rPr>
                        <a:t>…</a:t>
                      </a:r>
                      <a:endParaRPr lang="zh-CN" altLang="en-US" sz="900" b="0" kern="120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00150" rtl="0" eaLnBrk="1" fontAlgn="auto" latinLnBrk="0" hangingPunct="1">
                        <a:lnSpc>
                          <a:spcPct val="100000"/>
                        </a:lnSpc>
                        <a:spcBef>
                          <a:spcPts val="0"/>
                        </a:spcBef>
                        <a:spcAft>
                          <a:spcPts val="0"/>
                        </a:spcAft>
                        <a:buClrTx/>
                        <a:buSzTx/>
                        <a:buFontTx/>
                        <a:buNone/>
                        <a:defRPr/>
                      </a:pPr>
                      <a:r>
                        <a:rPr lang="en-US" altLang="zh-CN" sz="900" b="0" kern="1200">
                          <a:solidFill>
                            <a:schemeClr val="tx1"/>
                          </a:solidFill>
                          <a:latin typeface="+mn-lt"/>
                          <a:ea typeface="+mn-ea"/>
                          <a:cs typeface="+mn-cs"/>
                        </a:rPr>
                        <a:t>…</a:t>
                      </a:r>
                      <a:endParaRPr lang="zh-CN" altLang="en-US" sz="900" b="0" kern="1200">
                        <a:solidFill>
                          <a:schemeClr val="tx1"/>
                        </a:solidFill>
                        <a:latin typeface="+mn-lt"/>
                        <a:ea typeface="+mn-ea"/>
                        <a:cs typeface="+mn-cs"/>
                      </a:endParaRPr>
                    </a:p>
                  </a:txBody>
                  <a:tcPr marL="91673" marR="91673" marT="45837" marB="458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0" name="文本框 59"/>
          <p:cNvSpPr txBox="1"/>
          <p:nvPr/>
        </p:nvSpPr>
        <p:spPr>
          <a:xfrm>
            <a:off x="8523672" y="3105888"/>
            <a:ext cx="850934" cy="262278"/>
          </a:xfrm>
          <a:prstGeom prst="rect">
            <a:avLst/>
          </a:prstGeom>
          <a:noFill/>
        </p:spPr>
        <p:txBody>
          <a:bodyPr wrap="square">
            <a:spAutoFit/>
          </a:bodyPr>
          <a:lstStyle/>
          <a:p>
            <a:pPr defTabSz="916940"/>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museum</a:t>
            </a:r>
            <a:endPar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p:cNvSpPr txBox="1"/>
          <p:nvPr/>
        </p:nvSpPr>
        <p:spPr>
          <a:xfrm>
            <a:off x="9039214" y="1805067"/>
            <a:ext cx="2711555" cy="440730"/>
          </a:xfrm>
          <a:prstGeom prst="rect">
            <a:avLst/>
          </a:prstGeom>
          <a:noFill/>
        </p:spPr>
        <p:txBody>
          <a:bodyPr wrap="square" rtlCol="0">
            <a:spAutoFit/>
          </a:bodyPr>
          <a:lstStyle/>
          <a:p>
            <a:pPr algn="ctr" defTabSz="916940">
              <a:lnSpc>
                <a:spcPts val="1405"/>
              </a:lnSpc>
            </a:pPr>
            <a:r>
              <a:rPr lang="en-US" altLang="zh-CN" sz="1105"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visit.Museum_ID</a:t>
            </a:r>
            <a:r>
              <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105"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meseum.Museum_</a:t>
            </a:r>
            <a:r>
              <a:rPr lang="en-US" altLang="zh-CN" sz="1105"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algn="ctr" defTabSz="916940">
              <a:lnSpc>
                <a:spcPts val="1405"/>
              </a:lnSpc>
            </a:pPr>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5"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visit.visitor_ID</a:t>
            </a:r>
            <a:r>
              <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visitor.ID</a:t>
            </a:r>
            <a:endPar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1"/>
          <p:cNvSpPr txBox="1"/>
          <p:nvPr/>
        </p:nvSpPr>
        <p:spPr>
          <a:xfrm>
            <a:off x="8539623" y="1810133"/>
            <a:ext cx="506557" cy="370275"/>
          </a:xfrm>
          <a:prstGeom prst="rect">
            <a:avLst/>
          </a:prstGeom>
          <a:noFill/>
        </p:spPr>
        <p:txBody>
          <a:bodyPr wrap="none" rtlCol="0">
            <a:spAutoFit/>
          </a:bodyPr>
          <a:lstStyle/>
          <a:p>
            <a:pPr defTabSz="916940"/>
            <a:r>
              <a:rPr lang="en-US" altLang="zh-CN"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DB</a:t>
            </a:r>
            <a:endParaRPr lang="zh-CN" altLang="en-US"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3" name="组合 62"/>
          <p:cNvGrpSpPr/>
          <p:nvPr/>
        </p:nvGrpSpPr>
        <p:grpSpPr>
          <a:xfrm>
            <a:off x="4842228" y="1696396"/>
            <a:ext cx="3221856" cy="1862450"/>
            <a:chOff x="2407717" y="1149352"/>
            <a:chExt cx="3213652" cy="1857708"/>
          </a:xfrm>
        </p:grpSpPr>
        <p:sp>
          <p:nvSpPr>
            <p:cNvPr id="64" name="矩形 63"/>
            <p:cNvSpPr/>
            <p:nvPr/>
          </p:nvSpPr>
          <p:spPr>
            <a:xfrm>
              <a:off x="2407717" y="1149352"/>
              <a:ext cx="3213652" cy="1838869"/>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1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Rectangle 4"/>
            <p:cNvSpPr/>
            <p:nvPr/>
          </p:nvSpPr>
          <p:spPr>
            <a:xfrm>
              <a:off x="2467344" y="1920279"/>
              <a:ext cx="821659" cy="380981"/>
            </a:xfrm>
            <a:prstGeom prst="rect">
              <a:avLst/>
            </a:prstGeom>
            <a:noFill/>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a:t>
              </a:r>
              <a:r>
                <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Jeff</a:t>
              </a:r>
              <a:r>
                <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Probst</a:t>
              </a:r>
              <a:r>
                <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Show</a:t>
              </a: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66" name="TextBox 71"/>
            <p:cNvSpPr txBox="1"/>
            <p:nvPr/>
          </p:nvSpPr>
          <p:spPr>
            <a:xfrm>
              <a:off x="3187207" y="1710320"/>
              <a:ext cx="566868"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6940"/>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nominee</a:t>
              </a: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67" name="Rectangle 101"/>
            <p:cNvSpPr/>
            <p:nvPr/>
          </p:nvSpPr>
          <p:spPr>
            <a:xfrm>
              <a:off x="3764191" y="1769560"/>
              <a:ext cx="475175" cy="339114"/>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J</a:t>
              </a:r>
              <a:r>
                <a:rPr lang="en-SG" sz="1105" dirty="0">
                  <a:solidFill>
                    <a:prstClr val="black"/>
                  </a:solidFill>
                  <a:latin typeface="Times New Roman" panose="02020603050405020304" pitchFamily="18" charset="0"/>
                  <a:cs typeface="Times New Roman" panose="02020603050405020304" pitchFamily="18" charset="0"/>
                </a:rPr>
                <a:t>eff </a:t>
              </a:r>
              <a:endParaRPr lang="en-SG" sz="1105" dirty="0">
                <a:solidFill>
                  <a:prstClr val="black"/>
                </a:solidFill>
                <a:latin typeface="Times New Roman" panose="02020603050405020304" pitchFamily="18" charset="0"/>
                <a:cs typeface="Times New Roman" panose="02020603050405020304" pitchFamily="18" charset="0"/>
              </a:endParaRPr>
            </a:p>
            <a:p>
              <a:pPr algn="ctr" defTabSz="916940">
                <a:lnSpc>
                  <a:spcPts val="1205"/>
                </a:lnSpc>
              </a:pPr>
              <a:r>
                <a:rPr lang="en-SG" sz="1105" dirty="0">
                  <a:solidFill>
                    <a:prstClr val="black"/>
                  </a:solidFill>
                  <a:latin typeface="Times New Roman" panose="02020603050405020304" pitchFamily="18" charset="0"/>
                  <a:cs typeface="Times New Roman" panose="02020603050405020304" pitchFamily="18" charset="0"/>
                </a:rPr>
                <a:t>Probst</a:t>
              </a: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68" name="Rectangle 51"/>
            <p:cNvSpPr/>
            <p:nvPr/>
          </p:nvSpPr>
          <p:spPr>
            <a:xfrm>
              <a:off x="4899025" y="1493956"/>
              <a:ext cx="661086" cy="355396"/>
            </a:xfrm>
            <a:prstGeom prst="rect">
              <a:avLst/>
            </a:prstGeom>
            <a:noFill/>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r>
                <a:rPr lang="en-SG" sz="1105" dirty="0">
                  <a:solidFill>
                    <a:prstClr val="black"/>
                  </a:solidFill>
                  <a:latin typeface="Times New Roman" panose="02020603050405020304" pitchFamily="18" charset="0"/>
                  <a:cs typeface="Times New Roman" panose="02020603050405020304" pitchFamily="18" charset="0"/>
                </a:rPr>
                <a:t>Lisa Ann Russell</a:t>
              </a: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69" name="TextBox 56"/>
            <p:cNvSpPr txBox="1"/>
            <p:nvPr/>
          </p:nvSpPr>
          <p:spPr>
            <a:xfrm>
              <a:off x="4348249" y="1504137"/>
              <a:ext cx="442089" cy="261610"/>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6940"/>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spouse</a:t>
              </a:r>
              <a:endParaRPr lang="en-US" sz="1105" dirty="0">
                <a:solidFill>
                  <a:prstClr val="black"/>
                </a:solidFill>
                <a:latin typeface="Times New Roman" panose="02020603050405020304" pitchFamily="18" charset="0"/>
                <a:cs typeface="Times New Roman" panose="02020603050405020304" pitchFamily="18" charset="0"/>
              </a:endParaRPr>
            </a:p>
          </p:txBody>
        </p:sp>
        <p:cxnSp>
          <p:nvCxnSpPr>
            <p:cNvPr id="70" name="Straight Arrow Connector 58"/>
            <p:cNvCxnSpPr>
              <a:stCxn id="71" idx="0"/>
              <a:endCxn id="65" idx="2"/>
            </p:cNvCxnSpPr>
            <p:nvPr/>
          </p:nvCxnSpPr>
          <p:spPr>
            <a:xfrm flipH="1" flipV="1">
              <a:off x="2878174" y="2301260"/>
              <a:ext cx="423" cy="343893"/>
            </a:xfrm>
            <a:prstGeom prst="straightConnector1">
              <a:avLst/>
            </a:prstGeom>
            <a:ln w="9525">
              <a:headEnd type="triangle"/>
              <a:tailEnd type="none"/>
            </a:ln>
          </p:spPr>
          <p:style>
            <a:lnRef idx="1">
              <a:schemeClr val="dk1"/>
            </a:lnRef>
            <a:fillRef idx="0">
              <a:schemeClr val="dk1"/>
            </a:fillRef>
            <a:effectRef idx="0">
              <a:schemeClr val="dk1"/>
            </a:effectRef>
            <a:fontRef idx="minor">
              <a:schemeClr val="tx1"/>
            </a:fontRef>
          </p:style>
        </p:cxnSp>
        <p:sp>
          <p:nvSpPr>
            <p:cNvPr id="71" name="Rectangle 61"/>
            <p:cNvSpPr/>
            <p:nvPr/>
          </p:nvSpPr>
          <p:spPr>
            <a:xfrm>
              <a:off x="2673172" y="2645143"/>
              <a:ext cx="410830" cy="295480"/>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endParaRPr lang="en-US" sz="1105" dirty="0">
                <a:solidFill>
                  <a:prstClr val="black"/>
                </a:solidFill>
                <a:latin typeface="Times New Roman" panose="02020603050405020304" pitchFamily="18" charset="0"/>
                <a:cs typeface="Times New Roman" panose="02020603050405020304" pitchFamily="18" charset="0"/>
              </a:endParaRPr>
            </a:p>
          </p:txBody>
        </p:sp>
        <p:cxnSp>
          <p:nvCxnSpPr>
            <p:cNvPr id="72" name="Straight Arrow Connector 35"/>
            <p:cNvCxnSpPr>
              <a:stCxn id="93" idx="3"/>
              <a:endCxn id="91" idx="1"/>
            </p:cNvCxnSpPr>
            <p:nvPr/>
          </p:nvCxnSpPr>
          <p:spPr>
            <a:xfrm flipV="1">
              <a:off x="4221872" y="2181660"/>
              <a:ext cx="660369" cy="35355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5"/>
            <p:cNvCxnSpPr>
              <a:stCxn id="65" idx="3"/>
              <a:endCxn id="93" idx="1"/>
            </p:cNvCxnSpPr>
            <p:nvPr/>
          </p:nvCxnSpPr>
          <p:spPr>
            <a:xfrm>
              <a:off x="3288993" y="2110760"/>
              <a:ext cx="591536" cy="42445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48"/>
            <p:cNvCxnSpPr>
              <a:stCxn id="93" idx="3"/>
              <a:endCxn id="89" idx="1"/>
            </p:cNvCxnSpPr>
            <p:nvPr/>
          </p:nvCxnSpPr>
          <p:spPr>
            <a:xfrm>
              <a:off x="4221871" y="2535224"/>
              <a:ext cx="652827" cy="211077"/>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75" name="组合 74"/>
            <p:cNvGrpSpPr/>
            <p:nvPr/>
          </p:nvGrpSpPr>
          <p:grpSpPr>
            <a:xfrm>
              <a:off x="3820488" y="2387476"/>
              <a:ext cx="461435" cy="295480"/>
              <a:chOff x="1789548" y="5358525"/>
              <a:chExt cx="461435" cy="295480"/>
            </a:xfrm>
          </p:grpSpPr>
          <p:sp>
            <p:nvSpPr>
              <p:cNvPr id="93" name="Rectangle 76"/>
              <p:cNvSpPr/>
              <p:nvPr/>
            </p:nvSpPr>
            <p:spPr>
              <a:xfrm>
                <a:off x="1849600" y="5358525"/>
                <a:ext cx="341332" cy="295480"/>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94" name="文本框 93"/>
              <p:cNvSpPr txBox="1"/>
              <p:nvPr/>
            </p:nvSpPr>
            <p:spPr>
              <a:xfrm>
                <a:off x="1789548" y="5382819"/>
                <a:ext cx="461435" cy="246221"/>
              </a:xfrm>
              <a:prstGeom prst="rect">
                <a:avLst/>
              </a:prstGeom>
              <a:noFill/>
            </p:spPr>
            <p:txBody>
              <a:bodyPr wrap="square">
                <a:spAutoFit/>
              </a:bodyPr>
              <a:lstStyle/>
              <a:p>
                <a:pPr algn="ctr" defTabSz="916940">
                  <a:lnSpc>
                    <a:spcPts val="1205"/>
                  </a:lnSpc>
                </a:pPr>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Lisa</a:t>
                </a:r>
                <a:endPar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6" name="TextBox 16"/>
            <p:cNvSpPr txBox="1"/>
            <p:nvPr/>
          </p:nvSpPr>
          <p:spPr>
            <a:xfrm>
              <a:off x="4348805" y="2079714"/>
              <a:ext cx="253536" cy="261610"/>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6940"/>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is_a</a:t>
              </a:r>
              <a:endParaRPr lang="en-US" sz="1105" dirty="0">
                <a:solidFill>
                  <a:prstClr val="black"/>
                </a:solidFill>
                <a:latin typeface="Times New Roman" panose="02020603050405020304" pitchFamily="18" charset="0"/>
                <a:cs typeface="Times New Roman" panose="02020603050405020304" pitchFamily="18" charset="0"/>
              </a:endParaRPr>
            </a:p>
          </p:txBody>
        </p:sp>
        <p:grpSp>
          <p:nvGrpSpPr>
            <p:cNvPr id="77" name="组合 76"/>
            <p:cNvGrpSpPr/>
            <p:nvPr/>
          </p:nvGrpSpPr>
          <p:grpSpPr>
            <a:xfrm>
              <a:off x="4790338" y="1970578"/>
              <a:ext cx="708991" cy="400110"/>
              <a:chOff x="2729170" y="5295188"/>
              <a:chExt cx="708991" cy="400110"/>
            </a:xfrm>
          </p:grpSpPr>
          <p:sp>
            <p:nvSpPr>
              <p:cNvPr id="91" name="Rectangle 76"/>
              <p:cNvSpPr/>
              <p:nvPr/>
            </p:nvSpPr>
            <p:spPr>
              <a:xfrm>
                <a:off x="2821073" y="5324291"/>
                <a:ext cx="507993" cy="363947"/>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92" name="文本框 91"/>
              <p:cNvSpPr txBox="1"/>
              <p:nvPr/>
            </p:nvSpPr>
            <p:spPr>
              <a:xfrm>
                <a:off x="2729170" y="5295188"/>
                <a:ext cx="708991" cy="400110"/>
              </a:xfrm>
              <a:prstGeom prst="rect">
                <a:avLst/>
              </a:prstGeom>
              <a:noFill/>
            </p:spPr>
            <p:txBody>
              <a:bodyPr wrap="square">
                <a:spAutoFit/>
              </a:bodyPr>
              <a:lstStyle/>
              <a:p>
                <a:pPr algn="ctr" defTabSz="916940">
                  <a:lnSpc>
                    <a:spcPts val="1205"/>
                  </a:lnSpc>
                </a:pP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TV    producer</a:t>
                </a:r>
                <a:endPar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8" name="TextBox 56"/>
            <p:cNvSpPr txBox="1"/>
            <p:nvPr/>
          </p:nvSpPr>
          <p:spPr>
            <a:xfrm rot="674871">
              <a:off x="4221459" y="2595456"/>
              <a:ext cx="457587" cy="261610"/>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6940"/>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host</a:t>
              </a:r>
              <a:endPar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9" name="组合 78"/>
            <p:cNvGrpSpPr/>
            <p:nvPr/>
          </p:nvGrpSpPr>
          <p:grpSpPr>
            <a:xfrm>
              <a:off x="4800223" y="2607672"/>
              <a:ext cx="675861" cy="277273"/>
              <a:chOff x="2421768" y="5904594"/>
              <a:chExt cx="675861" cy="277272"/>
            </a:xfrm>
          </p:grpSpPr>
          <p:sp>
            <p:nvSpPr>
              <p:cNvPr id="89" name="Rectangle 76"/>
              <p:cNvSpPr/>
              <p:nvPr/>
            </p:nvSpPr>
            <p:spPr>
              <a:xfrm>
                <a:off x="2496244" y="5904594"/>
                <a:ext cx="531387" cy="277272"/>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90" name="文本框 89"/>
              <p:cNvSpPr txBox="1"/>
              <p:nvPr/>
            </p:nvSpPr>
            <p:spPr>
              <a:xfrm>
                <a:off x="2421768" y="5909354"/>
                <a:ext cx="675861" cy="261609"/>
              </a:xfrm>
              <a:prstGeom prst="rect">
                <a:avLst/>
              </a:prstGeom>
              <a:noFill/>
            </p:spPr>
            <p:txBody>
              <a:bodyPr wrap="square">
                <a:spAutoFit/>
              </a:bodyPr>
              <a:lstStyle/>
              <a:p>
                <a:pPr algn="ctr" defTabSz="916940"/>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Survivor</a:t>
                </a:r>
                <a:endPar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0" name="TextBox 71"/>
            <p:cNvSpPr txBox="1"/>
            <p:nvPr/>
          </p:nvSpPr>
          <p:spPr>
            <a:xfrm>
              <a:off x="3524185" y="2122723"/>
              <a:ext cx="566868"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6940"/>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nominee</a:t>
              </a:r>
              <a:endParaRPr lang="en-US" sz="1105" dirty="0">
                <a:solidFill>
                  <a:prstClr val="black"/>
                </a:solidFill>
                <a:latin typeface="Times New Roman" panose="02020603050405020304" pitchFamily="18" charset="0"/>
                <a:cs typeface="Times New Roman" panose="02020603050405020304" pitchFamily="18" charset="0"/>
              </a:endParaRPr>
            </a:p>
          </p:txBody>
        </p:sp>
        <p:sp>
          <p:nvSpPr>
            <p:cNvPr id="81" name="文本框 80"/>
            <p:cNvSpPr txBox="1"/>
            <p:nvPr/>
          </p:nvSpPr>
          <p:spPr>
            <a:xfrm>
              <a:off x="2805083" y="2314553"/>
              <a:ext cx="461435" cy="261610"/>
            </a:xfrm>
            <a:prstGeom prst="rect">
              <a:avLst/>
            </a:prstGeom>
            <a:noFill/>
          </p:spPr>
          <p:txBody>
            <a:bodyPr wrap="square">
              <a:spAutoFit/>
            </a:bodyPr>
            <a:lstStyle/>
            <a:p>
              <a:pPr algn="ctr" defTabSz="916940"/>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is_a</a:t>
              </a:r>
              <a:endPar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p:cNvSpPr txBox="1"/>
            <p:nvPr/>
          </p:nvSpPr>
          <p:spPr>
            <a:xfrm>
              <a:off x="2617154" y="2576173"/>
              <a:ext cx="536713" cy="430887"/>
            </a:xfrm>
            <a:prstGeom prst="rect">
              <a:avLst/>
            </a:prstGeom>
            <a:noFill/>
          </p:spPr>
          <p:txBody>
            <a:bodyPr wrap="square">
              <a:spAutoFit/>
            </a:bodyPr>
            <a:lstStyle/>
            <a:p>
              <a:pPr algn="ctr" defTabSz="916940"/>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Talk</a:t>
              </a:r>
              <a:r>
                <a:rPr lang="zh-CN" altLang="en-US"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5">
                  <a:solidFill>
                    <a:prstClr val="black"/>
                  </a:solidFill>
                  <a:latin typeface="Times New Roman" panose="02020603050405020304" pitchFamily="18" charset="0"/>
                  <a:ea typeface="宋体" panose="02010600030101010101" pitchFamily="2" charset="-122"/>
                  <a:cs typeface="Times New Roman" panose="02020603050405020304" pitchFamily="18" charset="0"/>
                </a:rPr>
                <a:t>show</a:t>
              </a:r>
              <a:endPar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文本框 82"/>
            <p:cNvSpPr txBox="1"/>
            <p:nvPr/>
          </p:nvSpPr>
          <p:spPr>
            <a:xfrm>
              <a:off x="2407992" y="1255467"/>
              <a:ext cx="505267" cy="369332"/>
            </a:xfrm>
            <a:prstGeom prst="rect">
              <a:avLst/>
            </a:prstGeom>
            <a:noFill/>
          </p:spPr>
          <p:txBody>
            <a:bodyPr wrap="none" rtlCol="0">
              <a:spAutoFit/>
            </a:bodyPr>
            <a:lstStyle/>
            <a:p>
              <a:pPr defTabSz="916940"/>
              <a:r>
                <a:rPr lang="en-US" altLang="zh-CN"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KG</a:t>
              </a:r>
              <a:endParaRPr lang="zh-CN" altLang="en-US" sz="1805" b="1" i="1">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4" name="Straight Arrow Connector 75"/>
            <p:cNvCxnSpPr>
              <a:stCxn id="65" idx="3"/>
              <a:endCxn id="67" idx="1"/>
            </p:cNvCxnSpPr>
            <p:nvPr/>
          </p:nvCxnSpPr>
          <p:spPr>
            <a:xfrm flipV="1">
              <a:off x="3289003" y="1939117"/>
              <a:ext cx="475188" cy="17165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75"/>
            <p:cNvCxnSpPr>
              <a:stCxn id="67" idx="3"/>
              <a:endCxn id="68" idx="1"/>
            </p:cNvCxnSpPr>
            <p:nvPr/>
          </p:nvCxnSpPr>
          <p:spPr>
            <a:xfrm flipV="1">
              <a:off x="4239366" y="1671654"/>
              <a:ext cx="659659" cy="26746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6" name="文本框 85"/>
            <p:cNvSpPr txBox="1"/>
            <p:nvPr/>
          </p:nvSpPr>
          <p:spPr>
            <a:xfrm>
              <a:off x="3734589" y="1448780"/>
              <a:ext cx="486468" cy="261610"/>
            </a:xfrm>
            <a:prstGeom prst="rect">
              <a:avLst/>
            </a:prstGeom>
            <a:noFill/>
          </p:spPr>
          <p:txBody>
            <a:bodyPr wrap="square" rtlCol="0">
              <a:spAutoFit/>
            </a:bodyPr>
            <a:lstStyle/>
            <a:p>
              <a:pPr algn="ctr" defTabSz="916940"/>
              <a:r>
                <a:rPr lang="en-US" altLang="zh-CN" sz="1105"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is_a</a:t>
              </a:r>
              <a:endParaRPr lang="zh-CN" altLang="en-US"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Rectangle 101"/>
            <p:cNvSpPr/>
            <p:nvPr/>
          </p:nvSpPr>
          <p:spPr>
            <a:xfrm>
              <a:off x="3083192" y="1235358"/>
              <a:ext cx="660348" cy="339114"/>
            </a:xfrm>
            <a:prstGeom prst="rect">
              <a:avLst/>
            </a:prstGeom>
            <a:ln w="6350">
              <a:solidFill>
                <a:schemeClr val="bg2">
                  <a:lumMod val="10000"/>
                </a:schemeClr>
              </a:solidFill>
              <a:prstDash val="sysDot"/>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6940">
                <a:lnSpc>
                  <a:spcPts val="1205"/>
                </a:lnSpc>
              </a:pPr>
              <a:r>
                <a:rPr lang="en-US" altLang="zh-CN" sz="1105"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producer</a:t>
              </a:r>
              <a:endParaRPr lang="en-US" sz="1105" dirty="0">
                <a:solidFill>
                  <a:prstClr val="black"/>
                </a:solidFill>
                <a:latin typeface="Times New Roman" panose="02020603050405020304" pitchFamily="18" charset="0"/>
                <a:cs typeface="Times New Roman" panose="02020603050405020304" pitchFamily="18" charset="0"/>
              </a:endParaRPr>
            </a:p>
          </p:txBody>
        </p:sp>
        <p:cxnSp>
          <p:nvCxnSpPr>
            <p:cNvPr id="88" name="直接箭头连接符 87"/>
            <p:cNvCxnSpPr>
              <a:stCxn id="67" idx="0"/>
              <a:endCxn id="87" idx="2"/>
            </p:cNvCxnSpPr>
            <p:nvPr/>
          </p:nvCxnSpPr>
          <p:spPr>
            <a:xfrm flipH="1" flipV="1">
              <a:off x="3413366" y="1574472"/>
              <a:ext cx="588413" cy="195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aphicFrame>
        <p:nvGraphicFramePr>
          <p:cNvPr id="96" name="表格 96"/>
          <p:cNvGraphicFramePr>
            <a:graphicFrameLocks noGrp="1"/>
          </p:cNvGraphicFramePr>
          <p:nvPr/>
        </p:nvGraphicFramePr>
        <p:xfrm>
          <a:off x="8785357" y="4475555"/>
          <a:ext cx="3219268" cy="1487148"/>
        </p:xfrm>
        <a:graphic>
          <a:graphicData uri="http://schemas.openxmlformats.org/drawingml/2006/table">
            <a:tbl>
              <a:tblPr firstRow="1" bandRow="1">
                <a:tableStyleId>{5C22544A-7EE6-4342-B048-85BDC9FD1C3A}</a:tableStyleId>
              </a:tblPr>
              <a:tblGrid>
                <a:gridCol w="1609634"/>
                <a:gridCol w="1609634"/>
              </a:tblGrid>
              <a:tr h="371787">
                <a:tc>
                  <a:txBody>
                    <a:bodyPr/>
                    <a:lstStyle/>
                    <a:p>
                      <a:pPr algn="ctr"/>
                      <a:r>
                        <a:rPr lang="zh-CN" altLang="en-US" sz="1800"/>
                        <a:t>模型</a:t>
                      </a:r>
                      <a:endParaRPr lang="zh-CN" altLang="en-US" sz="1800"/>
                    </a:p>
                  </a:txBody>
                  <a:tcPr marL="91673" marR="91673" marT="45837" marB="45837"/>
                </a:tc>
                <a:tc>
                  <a:txBody>
                    <a:bodyPr/>
                    <a:lstStyle/>
                    <a:p>
                      <a:pPr algn="ctr"/>
                      <a:r>
                        <a:rPr lang="zh-CN" altLang="en-US" sz="1800"/>
                        <a:t>最大长度</a:t>
                      </a:r>
                      <a:endParaRPr lang="zh-CN" altLang="en-US" sz="1800"/>
                    </a:p>
                  </a:txBody>
                  <a:tcPr marL="91673" marR="91673" marT="45837" marB="45837"/>
                </a:tc>
              </a:tr>
              <a:tr h="371787">
                <a:tc>
                  <a:txBody>
                    <a:bodyPr/>
                    <a:lstStyle/>
                    <a:p>
                      <a:pPr algn="ctr"/>
                      <a:r>
                        <a:rPr lang="en-US" altLang="zh-CN" sz="1800">
                          <a:solidFill>
                            <a:schemeClr val="tx1"/>
                          </a:solidFill>
                        </a:rPr>
                        <a:t>GPT-3</a:t>
                      </a:r>
                      <a:endParaRPr lang="zh-CN" altLang="en-US" sz="1800">
                        <a:solidFill>
                          <a:schemeClr val="tx1"/>
                        </a:solidFill>
                      </a:endParaRPr>
                    </a:p>
                  </a:txBody>
                  <a:tcPr marL="91673" marR="91673" marT="45837" marB="45837"/>
                </a:tc>
                <a:tc>
                  <a:txBody>
                    <a:bodyPr/>
                    <a:lstStyle/>
                    <a:p>
                      <a:pPr algn="ctr"/>
                      <a:r>
                        <a:rPr lang="en-US" altLang="zh-CN" sz="1800"/>
                        <a:t>2049</a:t>
                      </a:r>
                      <a:endParaRPr lang="zh-CN" altLang="en-US" sz="1800"/>
                    </a:p>
                  </a:txBody>
                  <a:tcPr marL="91673" marR="91673" marT="45837" marB="45837"/>
                </a:tc>
              </a:tr>
              <a:tr h="371787">
                <a:tc>
                  <a:txBody>
                    <a:bodyPr/>
                    <a:lstStyle/>
                    <a:p>
                      <a:pPr marL="0" marR="0" lvl="0" indent="0" algn="ctr" defTabSz="1216025" rtl="0" eaLnBrk="1" fontAlgn="auto" latinLnBrk="0" hangingPunct="1">
                        <a:lnSpc>
                          <a:spcPct val="100000"/>
                        </a:lnSpc>
                        <a:spcBef>
                          <a:spcPts val="0"/>
                        </a:spcBef>
                        <a:spcAft>
                          <a:spcPts val="0"/>
                        </a:spcAft>
                        <a:buClrTx/>
                        <a:buSzTx/>
                        <a:buFontTx/>
                        <a:buNone/>
                        <a:defRPr/>
                      </a:pPr>
                      <a:r>
                        <a:rPr lang="en-US" altLang="zh-CN" sz="1800">
                          <a:solidFill>
                            <a:schemeClr val="tx1"/>
                          </a:solidFill>
                        </a:rPr>
                        <a:t>GPT-3.5</a:t>
                      </a:r>
                      <a:endParaRPr lang="zh-CN" altLang="en-US" sz="1800">
                        <a:solidFill>
                          <a:schemeClr val="tx1"/>
                        </a:solidFill>
                      </a:endParaRPr>
                    </a:p>
                  </a:txBody>
                  <a:tcPr marL="91673" marR="91673" marT="45837" marB="45837"/>
                </a:tc>
                <a:tc>
                  <a:txBody>
                    <a:bodyPr/>
                    <a:lstStyle/>
                    <a:p>
                      <a:pPr algn="ctr"/>
                      <a:r>
                        <a:rPr lang="en-US" altLang="zh-CN" sz="1800"/>
                        <a:t>4096</a:t>
                      </a:r>
                      <a:endParaRPr lang="zh-CN" altLang="en-US" sz="1800"/>
                    </a:p>
                  </a:txBody>
                  <a:tcPr marL="91673" marR="91673" marT="45837" marB="45837"/>
                </a:tc>
              </a:tr>
              <a:tr h="371787">
                <a:tc>
                  <a:txBody>
                    <a:bodyPr/>
                    <a:lstStyle/>
                    <a:p>
                      <a:pPr algn="ctr"/>
                      <a:r>
                        <a:rPr lang="en-US" altLang="zh-CN" sz="1800"/>
                        <a:t>GPT-4</a:t>
                      </a:r>
                      <a:endParaRPr lang="zh-CN" altLang="en-US" sz="1800"/>
                    </a:p>
                  </a:txBody>
                  <a:tcPr marL="91673" marR="91673" marT="45837" marB="45837"/>
                </a:tc>
                <a:tc>
                  <a:txBody>
                    <a:bodyPr/>
                    <a:lstStyle/>
                    <a:p>
                      <a:pPr algn="ctr"/>
                      <a:r>
                        <a:rPr lang="en-US" altLang="zh-CN" sz="1800"/>
                        <a:t>8192</a:t>
                      </a:r>
                      <a:endParaRPr lang="zh-CN" altLang="en-US" sz="1800"/>
                    </a:p>
                  </a:txBody>
                  <a:tcPr marL="91673" marR="91673" marT="45837" marB="45837"/>
                </a:tc>
              </a:tr>
            </a:tbl>
          </a:graphicData>
        </a:graphic>
      </p:graphicFrame>
      <p:sp>
        <p:nvSpPr>
          <p:cNvPr id="98" name="文本框 97"/>
          <p:cNvSpPr txBox="1"/>
          <p:nvPr/>
        </p:nvSpPr>
        <p:spPr>
          <a:xfrm>
            <a:off x="28497" y="4740858"/>
            <a:ext cx="4759465" cy="956543"/>
          </a:xfrm>
          <a:prstGeom prst="rect">
            <a:avLst/>
          </a:prstGeom>
          <a:noFill/>
        </p:spPr>
        <p:txBody>
          <a:bodyPr wrap="square">
            <a:spAutoFit/>
          </a:bodyPr>
          <a:lstStyle/>
          <a:p>
            <a:pPr defTabSz="916940"/>
            <a:r>
              <a:rPr lang="en-US" altLang="zh-CN"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结构化数据包含大量信息，难以全部输入给</a:t>
            </a:r>
            <a:r>
              <a:rPr lang="en-US" altLang="zh-CN"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处理</a:t>
            </a:r>
            <a:endParaRPr lang="en-US" altLang="zh-CN" sz="28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p:cNvSpPr txBox="1"/>
          <p:nvPr/>
        </p:nvSpPr>
        <p:spPr>
          <a:xfrm>
            <a:off x="46101" y="2147427"/>
            <a:ext cx="4620078" cy="956287"/>
          </a:xfrm>
          <a:prstGeom prst="rect">
            <a:avLst/>
          </a:prstGeom>
          <a:noFill/>
        </p:spPr>
        <p:txBody>
          <a:bodyPr wrap="square">
            <a:spAutoFit/>
          </a:bodyPr>
          <a:lstStyle/>
          <a:p>
            <a:pPr defTabSz="916940"/>
            <a:r>
              <a:rPr lang="en-US" altLang="zh-CN" sz="2805">
                <a:solidFill>
                  <a:prstClr val="black"/>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结构化数据具有特定的组织形式，</a:t>
            </a:r>
            <a:r>
              <a:rPr lang="en-US" altLang="zh-CN"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8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难以直接理解</a:t>
            </a:r>
            <a:endParaRPr lang="en-US" altLang="zh-CN" sz="28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1" name="表格 96"/>
          <p:cNvGraphicFramePr>
            <a:graphicFrameLocks noGrp="1"/>
          </p:cNvGraphicFramePr>
          <p:nvPr/>
        </p:nvGraphicFramePr>
        <p:xfrm>
          <a:off x="4886949" y="4475555"/>
          <a:ext cx="3526988" cy="1487148"/>
        </p:xfrm>
        <a:graphic>
          <a:graphicData uri="http://schemas.openxmlformats.org/drawingml/2006/table">
            <a:tbl>
              <a:tblPr firstRow="1" bandRow="1">
                <a:tableStyleId>{5C22544A-7EE6-4342-B048-85BDC9FD1C3A}</a:tableStyleId>
              </a:tblPr>
              <a:tblGrid>
                <a:gridCol w="1763494"/>
                <a:gridCol w="1763494"/>
              </a:tblGrid>
              <a:tr h="371787">
                <a:tc>
                  <a:txBody>
                    <a:bodyPr/>
                    <a:lstStyle/>
                    <a:p>
                      <a:pPr algn="ctr"/>
                      <a:r>
                        <a:rPr lang="zh-CN" altLang="en-US" sz="1800"/>
                        <a:t>结构化知识</a:t>
                      </a:r>
                      <a:endParaRPr lang="zh-CN" altLang="en-US" sz="1800"/>
                    </a:p>
                  </a:txBody>
                  <a:tcPr marL="91673" marR="91673" marT="45837" marB="45837"/>
                </a:tc>
                <a:tc>
                  <a:txBody>
                    <a:bodyPr/>
                    <a:lstStyle/>
                    <a:p>
                      <a:pPr algn="ctr"/>
                      <a:r>
                        <a:rPr lang="zh-CN" altLang="en-US" sz="1800"/>
                        <a:t>数据记录数目</a:t>
                      </a:r>
                      <a:endParaRPr lang="zh-CN" altLang="en-US" sz="1800"/>
                    </a:p>
                  </a:txBody>
                  <a:tcPr marL="91673" marR="91673" marT="45837" marB="45837"/>
                </a:tc>
              </a:tr>
              <a:tr h="371787">
                <a:tc>
                  <a:txBody>
                    <a:bodyPr/>
                    <a:lstStyle/>
                    <a:p>
                      <a:pPr algn="ctr"/>
                      <a:r>
                        <a:rPr lang="en-US" altLang="zh-CN" sz="1800">
                          <a:solidFill>
                            <a:schemeClr val="tx1"/>
                          </a:solidFill>
                        </a:rPr>
                        <a:t>Wikidata</a:t>
                      </a:r>
                      <a:endParaRPr lang="zh-CN" altLang="en-US" sz="1800">
                        <a:solidFill>
                          <a:schemeClr val="tx1"/>
                        </a:solidFill>
                      </a:endParaRPr>
                    </a:p>
                  </a:txBody>
                  <a:tcPr marL="91673" marR="91673" marT="45837" marB="45837"/>
                </a:tc>
                <a:tc>
                  <a:txBody>
                    <a:bodyPr/>
                    <a:lstStyle/>
                    <a:p>
                      <a:pPr algn="ctr"/>
                      <a:r>
                        <a:rPr lang="en-US" altLang="zh-CN" sz="1800"/>
                        <a:t>1</a:t>
                      </a:r>
                      <a:r>
                        <a:rPr lang="zh-CN" altLang="en-US" sz="1800"/>
                        <a:t>亿个数据项</a:t>
                      </a:r>
                      <a:endParaRPr lang="zh-CN" altLang="en-US" sz="1800"/>
                    </a:p>
                  </a:txBody>
                  <a:tcPr marL="91673" marR="91673" marT="45837" marB="45837"/>
                </a:tc>
              </a:tr>
              <a:tr h="371787">
                <a:tc>
                  <a:txBody>
                    <a:bodyPr/>
                    <a:lstStyle/>
                    <a:p>
                      <a:pPr marL="0" marR="0" lvl="0" indent="0" algn="ctr" defTabSz="1216025" rtl="0" eaLnBrk="1" fontAlgn="auto" latinLnBrk="0" hangingPunct="1">
                        <a:lnSpc>
                          <a:spcPct val="100000"/>
                        </a:lnSpc>
                        <a:spcBef>
                          <a:spcPts val="0"/>
                        </a:spcBef>
                        <a:spcAft>
                          <a:spcPts val="0"/>
                        </a:spcAft>
                        <a:buClrTx/>
                        <a:buSzTx/>
                        <a:buFontTx/>
                        <a:buNone/>
                        <a:defRPr/>
                      </a:pPr>
                      <a:r>
                        <a:rPr lang="en-US" altLang="zh-CN" sz="1800">
                          <a:solidFill>
                            <a:schemeClr val="tx1"/>
                          </a:solidFill>
                        </a:rPr>
                        <a:t>Freebase</a:t>
                      </a:r>
                      <a:endParaRPr lang="zh-CN" altLang="en-US" sz="1800">
                        <a:solidFill>
                          <a:schemeClr val="tx1"/>
                        </a:solidFill>
                      </a:endParaRPr>
                    </a:p>
                  </a:txBody>
                  <a:tcPr marL="91673" marR="91673" marT="45837" marB="45837"/>
                </a:tc>
                <a:tc>
                  <a:txBody>
                    <a:bodyPr/>
                    <a:lstStyle/>
                    <a:p>
                      <a:pPr algn="ctr"/>
                      <a:r>
                        <a:rPr lang="en-US" altLang="zh-CN" sz="1800"/>
                        <a:t>19</a:t>
                      </a:r>
                      <a:r>
                        <a:rPr lang="zh-CN" altLang="en-US" sz="1800"/>
                        <a:t>亿个三元组</a:t>
                      </a:r>
                      <a:endParaRPr lang="zh-CN" altLang="en-US" sz="1800"/>
                    </a:p>
                  </a:txBody>
                  <a:tcPr marL="91673" marR="91673" marT="45837" marB="45837"/>
                </a:tc>
              </a:tr>
              <a:tr h="371787">
                <a:tc>
                  <a:txBody>
                    <a:bodyPr/>
                    <a:lstStyle/>
                    <a:p>
                      <a:pPr algn="ctr"/>
                      <a:r>
                        <a:rPr lang="en-US" altLang="zh-CN" sz="1800"/>
                        <a:t>PMC DB</a:t>
                      </a:r>
                      <a:endParaRPr lang="zh-CN" altLang="en-US" sz="1800"/>
                    </a:p>
                  </a:txBody>
                  <a:tcPr marL="91673" marR="91673" marT="45837" marB="45837"/>
                </a:tc>
                <a:tc>
                  <a:txBody>
                    <a:bodyPr/>
                    <a:lstStyle/>
                    <a:p>
                      <a:pPr algn="ctr"/>
                      <a:r>
                        <a:rPr lang="en-US" altLang="zh-CN" sz="1800"/>
                        <a:t>700</a:t>
                      </a:r>
                      <a:r>
                        <a:rPr lang="zh-CN" altLang="en-US" sz="1800"/>
                        <a:t>万篇文献</a:t>
                      </a:r>
                      <a:endParaRPr lang="zh-CN" altLang="en-US" sz="1800"/>
                    </a:p>
                  </a:txBody>
                  <a:tcPr marL="91673" marR="91673" marT="45837" marB="45837"/>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2846" y="4514985"/>
            <a:ext cx="2036913" cy="462844"/>
          </a:xfrm>
          <a:prstGeom prst="rect">
            <a:avLst/>
          </a:prstGeom>
          <a:noFill/>
        </p:spPr>
        <p:txBody>
          <a:bodyPr wrap="square">
            <a:spAutoFit/>
          </a:bodyPr>
          <a:lstStyle/>
          <a:p>
            <a:pP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推理问题答案</a:t>
            </a:r>
            <a:endParaRPr lang="en-US" altLang="zh-CN"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372515" y="2467898"/>
            <a:ext cx="2351231" cy="833118"/>
          </a:xfrm>
          <a:prstGeom prst="rect">
            <a:avLst/>
          </a:prstGeom>
          <a:noFill/>
        </p:spPr>
        <p:txBody>
          <a:bodyPr wrap="square">
            <a:spAutoFit/>
          </a:bodyPr>
          <a:lstStyle/>
          <a:p>
            <a:pPr algn="ct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序列化并按最大长度截断（可选）</a:t>
            </a:r>
            <a:endParaRPr lang="en-US" altLang="zh-CN"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p:cNvSpPr/>
          <p:nvPr/>
        </p:nvSpPr>
        <p:spPr>
          <a:xfrm>
            <a:off x="1620107" y="1624205"/>
            <a:ext cx="2217185" cy="72191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6940"/>
            <a:r>
              <a:rPr lang="en-US" altLang="zh-CN" sz="2405">
                <a:solidFill>
                  <a:srgbClr val="002060"/>
                </a:solidFill>
                <a:latin typeface="Times New Roman" panose="02020603050405020304" pitchFamily="18" charset="0"/>
                <a:ea typeface="宋体" panose="02010600030101010101" pitchFamily="2" charset="-122"/>
                <a:cs typeface="Times New Roman" panose="02020603050405020304" pitchFamily="18" charset="0"/>
              </a:rPr>
              <a:t>KG | Table | DB</a:t>
            </a:r>
            <a:endParaRPr lang="zh-CN" altLang="en-US" sz="240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1640869" y="3465033"/>
            <a:ext cx="2165755" cy="721918"/>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r>
              <a:rPr lang="en-US" altLang="zh-CN" sz="2405">
                <a:solidFill>
                  <a:srgbClr val="002060"/>
                </a:solidFill>
                <a:latin typeface="Times New Roman" panose="02020603050405020304" pitchFamily="18" charset="0"/>
                <a:ea typeface="宋体" panose="02010600030101010101" pitchFamily="2" charset="-122"/>
                <a:cs typeface="Times New Roman" panose="02020603050405020304" pitchFamily="18" charset="0"/>
              </a:rPr>
              <a:t>LLM</a:t>
            </a:r>
            <a:endParaRPr lang="zh-CN" altLang="en-US" sz="240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p:cNvSpPr/>
          <p:nvPr/>
        </p:nvSpPr>
        <p:spPr>
          <a:xfrm>
            <a:off x="1640869" y="5305861"/>
            <a:ext cx="2165755" cy="72191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答案</a:t>
            </a:r>
            <a:endParaRPr lang="zh-CN" altLang="en-US"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箭头连接符 7"/>
          <p:cNvCxnSpPr>
            <a:stCxn id="2" idx="2"/>
            <a:endCxn id="3" idx="0"/>
          </p:cNvCxnSpPr>
          <p:nvPr/>
        </p:nvCxnSpPr>
        <p:spPr>
          <a:xfrm flipH="1">
            <a:off x="2723747" y="2346123"/>
            <a:ext cx="4954" cy="11189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2"/>
            <a:endCxn id="6" idx="0"/>
          </p:cNvCxnSpPr>
          <p:nvPr/>
        </p:nvCxnSpPr>
        <p:spPr>
          <a:xfrm>
            <a:off x="2723746" y="4186952"/>
            <a:ext cx="0" cy="11189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p:cNvSpPr/>
          <p:nvPr/>
        </p:nvSpPr>
        <p:spPr>
          <a:xfrm>
            <a:off x="6890110" y="1624205"/>
            <a:ext cx="2217185" cy="72191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6940">
              <a:defRPr/>
            </a:pPr>
            <a:r>
              <a:rPr lang="en-US" altLang="zh-CN" sz="2405">
                <a:solidFill>
                  <a:srgbClr val="002060"/>
                </a:solidFill>
                <a:latin typeface="Times New Roman" panose="02020603050405020304" pitchFamily="18" charset="0"/>
                <a:ea typeface="宋体" panose="02010600030101010101" pitchFamily="2" charset="-122"/>
                <a:cs typeface="Times New Roman" panose="02020603050405020304" pitchFamily="18" charset="0"/>
              </a:rPr>
              <a:t>KG | Table | DB</a:t>
            </a:r>
            <a:endParaRPr lang="zh-CN" altLang="en-US" sz="2405">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圆角 13"/>
          <p:cNvSpPr/>
          <p:nvPr/>
        </p:nvSpPr>
        <p:spPr>
          <a:xfrm>
            <a:off x="6930768" y="5305861"/>
            <a:ext cx="2165755" cy="721918"/>
          </a:xfrm>
          <a:prstGeom prst="roundRect">
            <a:avLst/>
          </a:prstGeom>
          <a:solidFill>
            <a:srgbClr val="FDEA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答案 </a:t>
            </a:r>
            <a:r>
              <a:rPr lang="en-US" altLang="zh-CN"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or</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gn="ct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下一步需求</a:t>
            </a:r>
            <a:endParaRPr lang="zh-CN" altLang="en-US"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 name="直接箭头连接符 14"/>
          <p:cNvCxnSpPr>
            <a:stCxn id="10" idx="2"/>
            <a:endCxn id="34" idx="0"/>
          </p:cNvCxnSpPr>
          <p:nvPr/>
        </p:nvCxnSpPr>
        <p:spPr>
          <a:xfrm>
            <a:off x="7998703" y="2346123"/>
            <a:ext cx="9408" cy="1118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4" idx="2"/>
            <a:endCxn id="14" idx="0"/>
          </p:cNvCxnSpPr>
          <p:nvPr/>
        </p:nvCxnSpPr>
        <p:spPr>
          <a:xfrm>
            <a:off x="8008111" y="4186950"/>
            <a:ext cx="5535" cy="11189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4338443" y="3465032"/>
            <a:ext cx="2014788" cy="721918"/>
          </a:xfrm>
          <a:prstGeom prst="roundRect">
            <a:avLst/>
          </a:prstGeom>
          <a:solidFill>
            <a:srgbClr val="DDD9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问题</a:t>
            </a:r>
            <a:endParaRPr lang="zh-CN" altLang="en-US"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直接箭头连接符 28"/>
          <p:cNvCxnSpPr>
            <a:stCxn id="28" idx="1"/>
            <a:endCxn id="3" idx="3"/>
          </p:cNvCxnSpPr>
          <p:nvPr/>
        </p:nvCxnSpPr>
        <p:spPr>
          <a:xfrm flipH="1">
            <a:off x="3806624" y="3825991"/>
            <a:ext cx="53181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6925233" y="3465032"/>
            <a:ext cx="2165755" cy="721918"/>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6940"/>
            <a:r>
              <a:rPr lang="en-US" altLang="zh-CN" sz="2405">
                <a:solidFill>
                  <a:srgbClr val="002060"/>
                </a:solidFill>
                <a:latin typeface="Times New Roman" panose="02020603050405020304" pitchFamily="18" charset="0"/>
                <a:ea typeface="宋体" panose="02010600030101010101" pitchFamily="2" charset="-122"/>
                <a:cs typeface="Times New Roman" panose="02020603050405020304" pitchFamily="18" charset="0"/>
              </a:rPr>
              <a:t>LLM</a:t>
            </a:r>
            <a:endParaRPr lang="zh-CN" altLang="en-US" sz="2405"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直接箭头连接符 37"/>
          <p:cNvCxnSpPr>
            <a:stCxn id="28" idx="3"/>
            <a:endCxn id="34" idx="1"/>
          </p:cNvCxnSpPr>
          <p:nvPr/>
        </p:nvCxnSpPr>
        <p:spPr>
          <a:xfrm>
            <a:off x="6353231" y="3825991"/>
            <a:ext cx="5720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668003" y="2492976"/>
            <a:ext cx="2345643" cy="833118"/>
          </a:xfrm>
          <a:prstGeom prst="rect">
            <a:avLst/>
          </a:prstGeom>
          <a:noFill/>
        </p:spPr>
        <p:txBody>
          <a:bodyPr wrap="square">
            <a:spAutoFit/>
          </a:bodyPr>
          <a:lstStyle/>
          <a:p>
            <a:pPr algn="ctr" defTabSz="916940"/>
            <a:r>
              <a:rPr lang="zh-CN" altLang="en-US" sz="2405"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阅读</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：收集相关的结构化证据</a:t>
            </a:r>
            <a:endParaRPr lang="en-US" altLang="zh-CN"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5601347" y="4329847"/>
            <a:ext cx="2412299" cy="833118"/>
          </a:xfrm>
          <a:prstGeom prst="rect">
            <a:avLst/>
          </a:prstGeom>
          <a:noFill/>
        </p:spPr>
        <p:txBody>
          <a:bodyPr wrap="square">
            <a:spAutoFit/>
          </a:bodyPr>
          <a:lstStyle/>
          <a:p>
            <a:pPr algn="ctr" defTabSz="916940"/>
            <a:r>
              <a:rPr lang="zh-CN" altLang="en-US" sz="2405"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：推理答案按或计划下一步</a:t>
            </a:r>
            <a:endParaRPr lang="en-US" altLang="zh-CN"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5" name="连接符: 肘形 44"/>
          <p:cNvCxnSpPr>
            <a:stCxn id="14" idx="3"/>
            <a:endCxn id="10" idx="3"/>
          </p:cNvCxnSpPr>
          <p:nvPr/>
        </p:nvCxnSpPr>
        <p:spPr>
          <a:xfrm flipV="1">
            <a:off x="9096523" y="1985163"/>
            <a:ext cx="10771" cy="3681657"/>
          </a:xfrm>
          <a:prstGeom prst="bentConnector3">
            <a:avLst>
              <a:gd name="adj1" fmla="val 729920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9890634" y="3353151"/>
            <a:ext cx="2125096" cy="833118"/>
          </a:xfrm>
          <a:prstGeom prst="rect">
            <a:avLst/>
          </a:prstGeom>
          <a:noFill/>
        </p:spPr>
        <p:txBody>
          <a:bodyPr wrap="square">
            <a:spAutoFit/>
          </a:bodyPr>
          <a:lstStyle/>
          <a:p>
            <a:pPr algn="ctr" defTabSz="916940"/>
            <a:r>
              <a:rPr lang="zh-CN" altLang="en-US" sz="2405" b="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迭代</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阅读</a:t>
            </a:r>
            <a:r>
              <a:rPr lang="en-US" altLang="zh-CN"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推理直至求解问题</a:t>
            </a:r>
            <a:endParaRPr lang="en-US" altLang="zh-CN" sz="24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5" name="标题 1"/>
          <p:cNvSpPr txBox="1">
            <a:spLocks noGrp="1"/>
          </p:cNvSpPr>
          <p:nvPr>
            <p:ph type="title"/>
          </p:nvPr>
        </p:nvSpPr>
        <p:spPr>
          <a:xfrm>
            <a:off x="392846" y="43550"/>
            <a:ext cx="10670412" cy="870420"/>
          </a:xfrm>
          <a:prstGeom prst="rect">
            <a:avLst/>
          </a:prstGeom>
        </p:spPr>
        <p:txBody>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方法：迭代的阅读</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理解框架</a:t>
            </a:r>
            <a:endParaRPr dirty="0">
              <a:latin typeface="微软雅黑" panose="020B0503020204020204" pitchFamily="34" charset="-122"/>
              <a:ea typeface="微软雅黑" panose="020B0503020204020204" pitchFamily="34" charset="-122"/>
            </a:endParaRPr>
          </a:p>
        </p:txBody>
      </p:sp>
      <p:sp>
        <p:nvSpPr>
          <p:cNvPr id="326" name="文本框 325"/>
          <p:cNvSpPr txBox="1"/>
          <p:nvPr/>
        </p:nvSpPr>
        <p:spPr>
          <a:xfrm>
            <a:off x="1664178" y="6246894"/>
            <a:ext cx="2173114" cy="462844"/>
          </a:xfrm>
          <a:prstGeom prst="rect">
            <a:avLst/>
          </a:prstGeom>
          <a:noFill/>
        </p:spPr>
        <p:txBody>
          <a:bodyPr wrap="none" rtlCol="0">
            <a:spAutoFit/>
          </a:bodyPr>
          <a:lstStyle/>
          <a:p>
            <a:pP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）传统方法</a:t>
            </a:r>
            <a:endPar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 name="文本框 326"/>
          <p:cNvSpPr txBox="1"/>
          <p:nvPr/>
        </p:nvSpPr>
        <p:spPr>
          <a:xfrm>
            <a:off x="6449301" y="6246893"/>
            <a:ext cx="3098801" cy="462844"/>
          </a:xfrm>
          <a:prstGeom prst="rect">
            <a:avLst/>
          </a:prstGeom>
          <a:noFill/>
        </p:spPr>
        <p:txBody>
          <a:bodyPr wrap="none" rtlCol="0">
            <a:spAutoFit/>
          </a:bodyPr>
          <a:lstStyle/>
          <a:p>
            <a:pPr defTabSz="916940"/>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）我们提出的方法</a:t>
            </a:r>
            <a:endParaRPr lang="zh-CN" altLang="en-US" sz="24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标题 1"/>
          <p:cNvSpPr txBox="1">
            <a:spLocks noGrp="1"/>
          </p:cNvSpPr>
          <p:nvPr>
            <p:ph type="title"/>
          </p:nvPr>
        </p:nvSpPr>
        <p:spPr>
          <a:prstGeom prst="rect">
            <a:avLst/>
          </a:prstGeom>
        </p:spPr>
        <p:txBody>
          <a:bodyPr/>
          <a:lstStyle/>
          <a:p>
            <a:r>
              <a:rPr lang="zh-CN" altLang="en-US">
                <a:latin typeface="微软雅黑" panose="020B0503020204020204" pitchFamily="34" charset="-122"/>
                <a:ea typeface="微软雅黑" panose="020B0503020204020204" pitchFamily="34" charset="-122"/>
              </a:rPr>
              <a:t>模型：</a:t>
            </a:r>
            <a:r>
              <a:rPr lang="en-US" altLang="zh-CN">
                <a:latin typeface="微软雅黑" panose="020B0503020204020204" pitchFamily="34" charset="-122"/>
                <a:ea typeface="微软雅黑" panose="020B0503020204020204" pitchFamily="34" charset="-122"/>
              </a:rPr>
              <a:t>StructGPT</a:t>
            </a:r>
            <a:endParaRPr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002437" y="781519"/>
            <a:ext cx="8193736" cy="6040497"/>
          </a:xfrm>
          <a:prstGeom prst="rect">
            <a:avLst/>
          </a:prstGeom>
        </p:spPr>
      </p:pic>
      <p:sp>
        <p:nvSpPr>
          <p:cNvPr id="11" name="文本框 10"/>
          <p:cNvSpPr txBox="1"/>
          <p:nvPr/>
        </p:nvSpPr>
        <p:spPr>
          <a:xfrm>
            <a:off x="217172" y="4611866"/>
            <a:ext cx="3280164" cy="833118"/>
          </a:xfrm>
          <a:prstGeom prst="rect">
            <a:avLst/>
          </a:prstGeom>
          <a:noFill/>
        </p:spPr>
        <p:txBody>
          <a:bodyPr wrap="square">
            <a:spAutoFit/>
          </a:bodyPr>
          <a:lstStyle/>
          <a:p>
            <a:pPr defTabSz="916940"/>
            <a:r>
              <a:rPr lang="zh-CN" altLang="en-US" sz="2405" b="1">
                <a:solidFill>
                  <a:prstClr val="black"/>
                </a:solidFill>
                <a:latin typeface="Calibri" panose="020F0502020204030204"/>
                <a:ea typeface="宋体" panose="02010600030101010101" pitchFamily="2" charset="-122"/>
              </a:rPr>
              <a:t>针对各类结构化数据设计对应的外部访问接口</a:t>
            </a:r>
            <a:endParaRPr lang="en-US" altLang="zh-CN" sz="2405" b="1" dirty="0">
              <a:solidFill>
                <a:prstClr val="black"/>
              </a:solidFill>
              <a:latin typeface="Calibri" panose="020F0502020204030204"/>
              <a:ea typeface="宋体" panose="02010600030101010101" pitchFamily="2" charset="-122"/>
            </a:endParaRPr>
          </a:p>
        </p:txBody>
      </p:sp>
      <p:sp>
        <p:nvSpPr>
          <p:cNvPr id="12" name="文本框 11"/>
          <p:cNvSpPr txBox="1"/>
          <p:nvPr/>
        </p:nvSpPr>
        <p:spPr>
          <a:xfrm>
            <a:off x="-401264" y="2104077"/>
            <a:ext cx="4517036" cy="833118"/>
          </a:xfrm>
          <a:prstGeom prst="rect">
            <a:avLst/>
          </a:prstGeom>
          <a:noFill/>
        </p:spPr>
        <p:txBody>
          <a:bodyPr wrap="square">
            <a:spAutoFit/>
          </a:bodyPr>
          <a:lstStyle/>
          <a:p>
            <a:pPr algn="ctr" defTabSz="916940"/>
            <a:r>
              <a:rPr lang="zh-CN" altLang="en-US" sz="2405" b="1">
                <a:solidFill>
                  <a:prstClr val="black"/>
                </a:solidFill>
                <a:latin typeface="Calibri" panose="020F0502020204030204"/>
                <a:ea typeface="宋体" panose="02010600030101010101" pitchFamily="2" charset="-122"/>
              </a:rPr>
              <a:t>调用</a:t>
            </a:r>
            <a:r>
              <a:rPr lang="en-US" altLang="zh-CN" sz="2405" b="1">
                <a:solidFill>
                  <a:prstClr val="black"/>
                </a:solidFill>
                <a:latin typeface="Calibri" panose="020F0502020204030204"/>
                <a:ea typeface="宋体" panose="02010600030101010101" pitchFamily="2" charset="-122"/>
              </a:rPr>
              <a:t>-</a:t>
            </a:r>
            <a:r>
              <a:rPr lang="zh-CN" altLang="en-US" sz="2405" b="1">
                <a:solidFill>
                  <a:prstClr val="black"/>
                </a:solidFill>
                <a:latin typeface="Calibri" panose="020F0502020204030204"/>
                <a:ea typeface="宋体" panose="02010600030101010101" pitchFamily="2" charset="-122"/>
              </a:rPr>
              <a:t>线性化</a:t>
            </a:r>
            <a:r>
              <a:rPr lang="en-US" altLang="zh-CN" sz="2405" b="1">
                <a:solidFill>
                  <a:prstClr val="black"/>
                </a:solidFill>
                <a:latin typeface="Calibri" panose="020F0502020204030204"/>
                <a:ea typeface="宋体" panose="02010600030101010101" pitchFamily="2" charset="-122"/>
              </a:rPr>
              <a:t>-</a:t>
            </a:r>
            <a:r>
              <a:rPr lang="zh-CN" altLang="en-US" sz="2405" b="1">
                <a:solidFill>
                  <a:prstClr val="black"/>
                </a:solidFill>
                <a:latin typeface="Calibri" panose="020F0502020204030204"/>
                <a:ea typeface="宋体" panose="02010600030101010101" pitchFamily="2" charset="-122"/>
              </a:rPr>
              <a:t>生成 统一过程</a:t>
            </a:r>
            <a:endParaRPr lang="en-US" altLang="zh-CN" sz="2405" b="1">
              <a:solidFill>
                <a:prstClr val="black"/>
              </a:solidFill>
              <a:latin typeface="Calibri" panose="020F0502020204030204"/>
              <a:ea typeface="宋体" panose="02010600030101010101" pitchFamily="2" charset="-122"/>
            </a:endParaRPr>
          </a:p>
          <a:p>
            <a:pPr algn="ctr" defTabSz="916940"/>
            <a:r>
              <a:rPr lang="zh-CN" altLang="en-US" sz="2405" b="1">
                <a:solidFill>
                  <a:prstClr val="black"/>
                </a:solidFill>
                <a:latin typeface="Calibri" panose="020F0502020204030204"/>
                <a:ea typeface="宋体" panose="02010600030101010101" pitchFamily="2" charset="-122"/>
              </a:rPr>
              <a:t>支持大模型理解结构化数据</a:t>
            </a:r>
            <a:endParaRPr lang="en-US" altLang="zh-CN" sz="2405" b="1" dirty="0">
              <a:solidFill>
                <a:prstClr val="black"/>
              </a:solidFill>
              <a:latin typeface="Calibri" panose="020F0502020204030204"/>
              <a:ea typeface="宋体" panose="02010600030101010101" pitchFamily="2" charset="-122"/>
            </a:endParaRPr>
          </a:p>
        </p:txBody>
      </p:sp>
      <p:sp>
        <p:nvSpPr>
          <p:cNvPr id="4" name="左大括号 3"/>
          <p:cNvSpPr/>
          <p:nvPr/>
        </p:nvSpPr>
        <p:spPr>
          <a:xfrm>
            <a:off x="3768423" y="3548492"/>
            <a:ext cx="229004" cy="2959865"/>
          </a:xfrm>
          <a:prstGeom prst="leftBrace">
            <a:avLst>
              <a:gd name="adj1" fmla="val 31562"/>
              <a:gd name="adj2" fmla="val 49788"/>
            </a:avLst>
          </a:prstGeom>
        </p:spPr>
        <p:style>
          <a:lnRef idx="1">
            <a:schemeClr val="dk1"/>
          </a:lnRef>
          <a:fillRef idx="0">
            <a:schemeClr val="dk1"/>
          </a:fillRef>
          <a:effectRef idx="0">
            <a:schemeClr val="dk1"/>
          </a:effectRef>
          <a:fontRef idx="minor">
            <a:schemeClr val="tx1"/>
          </a:fontRef>
        </p:style>
        <p:txBody>
          <a:bodyPr rtlCol="0" anchor="ctr"/>
          <a:lstStyle/>
          <a:p>
            <a:pPr algn="ctr" defTabSz="916940"/>
            <a:endParaRPr lang="zh-CN" altLang="en-US" sz="1805">
              <a:solidFill>
                <a:prstClr val="black"/>
              </a:solidFill>
              <a:latin typeface="Calibri" panose="020F0502020204030204"/>
              <a:ea typeface="宋体" panose="02010600030101010101" pitchFamily="2" charset="-122"/>
            </a:endParaRPr>
          </a:p>
        </p:txBody>
      </p:sp>
      <p:sp>
        <p:nvSpPr>
          <p:cNvPr id="5" name="左大括号 4"/>
          <p:cNvSpPr/>
          <p:nvPr/>
        </p:nvSpPr>
        <p:spPr>
          <a:xfrm>
            <a:off x="3756428" y="1870910"/>
            <a:ext cx="240999" cy="1299453"/>
          </a:xfrm>
          <a:prstGeom prst="leftBrace">
            <a:avLst>
              <a:gd name="adj1" fmla="val 3156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defTabSz="916940"/>
            <a:endParaRPr lang="zh-CN" altLang="en-US" sz="1805">
              <a:solidFill>
                <a:prstClr val="black"/>
              </a:solidFill>
              <a:latin typeface="Calibri" panose="020F0502020204030204"/>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标题 1"/>
          <p:cNvSpPr txBox="1">
            <a:spLocks noGrp="1"/>
          </p:cNvSpPr>
          <p:nvPr>
            <p:ph type="title"/>
          </p:nvPr>
        </p:nvSpPr>
        <p:spPr>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pic>
        <p:nvPicPr>
          <p:cNvPr id="5" name="图片 4"/>
          <p:cNvPicPr>
            <a:picLocks noChangeAspect="1"/>
          </p:cNvPicPr>
          <p:nvPr/>
        </p:nvPicPr>
        <p:blipFill rotWithShape="1">
          <a:blip r:embed="rId1"/>
          <a:srcRect b="7940"/>
          <a:stretch>
            <a:fillRect/>
          </a:stretch>
        </p:blipFill>
        <p:spPr>
          <a:xfrm>
            <a:off x="1114764" y="1768588"/>
            <a:ext cx="9384937" cy="4259317"/>
          </a:xfrm>
          <a:prstGeom prst="rect">
            <a:avLst/>
          </a:prstGeom>
        </p:spPr>
      </p:pic>
      <p:sp>
        <p:nvSpPr>
          <p:cNvPr id="384" name="矩形 383"/>
          <p:cNvSpPr/>
          <p:nvPr/>
        </p:nvSpPr>
        <p:spPr>
          <a:xfrm>
            <a:off x="1908875" y="1937048"/>
            <a:ext cx="3465207" cy="370275"/>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p:cNvSpPr txBox="1"/>
          <p:nvPr/>
        </p:nvSpPr>
        <p:spPr>
          <a:xfrm>
            <a:off x="2263233" y="1451687"/>
            <a:ext cx="2756490" cy="401131"/>
          </a:xfrm>
          <a:prstGeom prst="rect">
            <a:avLst/>
          </a:prstGeom>
          <a:noFill/>
        </p:spPr>
        <p:txBody>
          <a:bodyPr wrap="non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用户输入给大模型问题</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b="7940"/>
          <a:stretch>
            <a:fillRect/>
          </a:stretch>
        </p:blipFill>
        <p:spPr>
          <a:xfrm>
            <a:off x="1114764" y="1768588"/>
            <a:ext cx="9384937" cy="4259317"/>
          </a:xfrm>
          <a:prstGeom prst="rect">
            <a:avLst/>
          </a:prstGeom>
        </p:spPr>
      </p:pic>
      <p:sp>
        <p:nvSpPr>
          <p:cNvPr id="384" name="矩形 383"/>
          <p:cNvSpPr/>
          <p:nvPr/>
        </p:nvSpPr>
        <p:spPr>
          <a:xfrm>
            <a:off x="5446273" y="1862709"/>
            <a:ext cx="5053428" cy="336920"/>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p:cNvSpPr txBox="1"/>
          <p:nvPr/>
        </p:nvSpPr>
        <p:spPr>
          <a:xfrm>
            <a:off x="5808998" y="1403403"/>
            <a:ext cx="4556436" cy="401131"/>
          </a:xfrm>
          <a:prstGeom prst="rect">
            <a:avLst/>
          </a:prstGeom>
          <a:noFill/>
        </p:spPr>
        <p:txBody>
          <a:bodyPr wrap="non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调用接口，获取指定实体的一跳关系。</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6" name="椭圆 385"/>
          <p:cNvSpPr/>
          <p:nvPr/>
        </p:nvSpPr>
        <p:spPr>
          <a:xfrm>
            <a:off x="5609410" y="1485327"/>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txBox="1">
            <a:spLocks noGrp="1"/>
          </p:cNvSpPr>
          <p:nvPr>
            <p:ph type="title"/>
          </p:nvPr>
        </p:nvSpPr>
        <p:spPr>
          <a:xfrm>
            <a:off x="392846" y="43550"/>
            <a:ext cx="10670412" cy="870420"/>
          </a:xfrm>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sp>
        <p:nvSpPr>
          <p:cNvPr id="7" name="文本框 6"/>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b="7940"/>
          <a:stretch>
            <a:fillRect/>
          </a:stretch>
        </p:blipFill>
        <p:spPr>
          <a:xfrm>
            <a:off x="1114764" y="1768588"/>
            <a:ext cx="9384937" cy="4259317"/>
          </a:xfrm>
          <a:prstGeom prst="rect">
            <a:avLst/>
          </a:prstGeom>
        </p:spPr>
      </p:pic>
      <p:sp>
        <p:nvSpPr>
          <p:cNvPr id="384" name="矩形 383"/>
          <p:cNvSpPr/>
          <p:nvPr/>
        </p:nvSpPr>
        <p:spPr>
          <a:xfrm>
            <a:off x="5446273" y="2201739"/>
            <a:ext cx="5053428" cy="1227261"/>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7" name="文本框 386"/>
          <p:cNvSpPr txBox="1"/>
          <p:nvPr/>
        </p:nvSpPr>
        <p:spPr>
          <a:xfrm>
            <a:off x="9293149" y="1656224"/>
            <a:ext cx="3013625" cy="401131"/>
          </a:xfrm>
          <a:prstGeom prst="rect">
            <a:avLst/>
          </a:prstGeom>
          <a:noFill/>
        </p:spPr>
        <p:txBody>
          <a:bodyPr wrap="non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序列化返回的一跳关系。</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8" name="椭圆 387"/>
          <p:cNvSpPr/>
          <p:nvPr/>
        </p:nvSpPr>
        <p:spPr>
          <a:xfrm>
            <a:off x="9055865" y="1738148"/>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txBox="1">
            <a:spLocks noGrp="1"/>
          </p:cNvSpPr>
          <p:nvPr>
            <p:ph type="title"/>
          </p:nvPr>
        </p:nvSpPr>
        <p:spPr>
          <a:xfrm>
            <a:off x="392846" y="43550"/>
            <a:ext cx="10670412" cy="870420"/>
          </a:xfrm>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sp>
        <p:nvSpPr>
          <p:cNvPr id="7" name="文本框 6"/>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b="7940"/>
          <a:stretch>
            <a:fillRect/>
          </a:stretch>
        </p:blipFill>
        <p:spPr>
          <a:xfrm>
            <a:off x="2486409" y="1768588"/>
            <a:ext cx="9384937" cy="4259317"/>
          </a:xfrm>
          <a:prstGeom prst="rect">
            <a:avLst/>
          </a:prstGeom>
        </p:spPr>
      </p:pic>
      <p:sp>
        <p:nvSpPr>
          <p:cNvPr id="384" name="矩形 383"/>
          <p:cNvSpPr/>
          <p:nvPr/>
        </p:nvSpPr>
        <p:spPr>
          <a:xfrm>
            <a:off x="2603138" y="2418315"/>
            <a:ext cx="4142588" cy="1876987"/>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7" name="文本框 386"/>
          <p:cNvSpPr txBox="1"/>
          <p:nvPr/>
        </p:nvSpPr>
        <p:spPr>
          <a:xfrm>
            <a:off x="320654" y="4295302"/>
            <a:ext cx="3032057" cy="709693"/>
          </a:xfrm>
          <a:prstGeom prst="rect">
            <a:avLst/>
          </a:prstGeom>
          <a:noFill/>
        </p:spPr>
        <p:txBody>
          <a:bodyPr wrap="squar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构建</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prompt</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返回下一步需求。</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8" name="椭圆 387"/>
          <p:cNvSpPr/>
          <p:nvPr/>
        </p:nvSpPr>
        <p:spPr>
          <a:xfrm>
            <a:off x="83370" y="4488763"/>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txBox="1">
            <a:spLocks noGrp="1"/>
          </p:cNvSpPr>
          <p:nvPr>
            <p:ph type="title"/>
          </p:nvPr>
        </p:nvSpPr>
        <p:spPr>
          <a:xfrm>
            <a:off x="392846" y="43550"/>
            <a:ext cx="10670412" cy="870420"/>
          </a:xfrm>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sp>
        <p:nvSpPr>
          <p:cNvPr id="7" name="文本框 6"/>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b="7940"/>
          <a:stretch>
            <a:fillRect/>
          </a:stretch>
        </p:blipFill>
        <p:spPr>
          <a:xfrm>
            <a:off x="31887" y="1768588"/>
            <a:ext cx="9384937" cy="4259317"/>
          </a:xfrm>
          <a:prstGeom prst="rect">
            <a:avLst/>
          </a:prstGeom>
        </p:spPr>
      </p:pic>
      <p:sp>
        <p:nvSpPr>
          <p:cNvPr id="384" name="矩形 383"/>
          <p:cNvSpPr/>
          <p:nvPr/>
        </p:nvSpPr>
        <p:spPr>
          <a:xfrm>
            <a:off x="4354598" y="3645575"/>
            <a:ext cx="5062225" cy="505343"/>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p:cNvSpPr txBox="1"/>
          <p:nvPr/>
        </p:nvSpPr>
        <p:spPr>
          <a:xfrm>
            <a:off x="9638716" y="3074154"/>
            <a:ext cx="2533330" cy="709693"/>
          </a:xfrm>
          <a:prstGeom prst="rect">
            <a:avLst/>
          </a:prstGeom>
          <a:noFill/>
        </p:spPr>
        <p:txBody>
          <a:bodyPr wrap="squar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调用接口，获取指定实体和关系的三元组。</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6" name="椭圆 385"/>
          <p:cNvSpPr/>
          <p:nvPr/>
        </p:nvSpPr>
        <p:spPr>
          <a:xfrm>
            <a:off x="9405853" y="3279502"/>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txBox="1">
            <a:spLocks noGrp="1"/>
          </p:cNvSpPr>
          <p:nvPr>
            <p:ph type="title"/>
          </p:nvPr>
        </p:nvSpPr>
        <p:spPr>
          <a:xfrm>
            <a:off x="392846" y="43550"/>
            <a:ext cx="10670412" cy="870420"/>
          </a:xfrm>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sp>
        <p:nvSpPr>
          <p:cNvPr id="7" name="文本框 6"/>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b="7940"/>
          <a:stretch>
            <a:fillRect/>
          </a:stretch>
        </p:blipFill>
        <p:spPr>
          <a:xfrm>
            <a:off x="176271" y="1768588"/>
            <a:ext cx="9384937" cy="4259317"/>
          </a:xfrm>
          <a:prstGeom prst="rect">
            <a:avLst/>
          </a:prstGeom>
        </p:spPr>
      </p:pic>
      <p:sp>
        <p:nvSpPr>
          <p:cNvPr id="384" name="矩形 383"/>
          <p:cNvSpPr/>
          <p:nvPr/>
        </p:nvSpPr>
        <p:spPr>
          <a:xfrm>
            <a:off x="4523627" y="4223110"/>
            <a:ext cx="5062225" cy="1804796"/>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5" name="文本框 384"/>
          <p:cNvSpPr txBox="1"/>
          <p:nvPr/>
        </p:nvSpPr>
        <p:spPr>
          <a:xfrm>
            <a:off x="9879992" y="4625405"/>
            <a:ext cx="2302532" cy="709693"/>
          </a:xfrm>
          <a:prstGeom prst="rect">
            <a:avLst/>
          </a:prstGeom>
          <a:noFill/>
        </p:spPr>
        <p:txBody>
          <a:bodyPr wrap="squar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序列化返回的三元组信息。</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6" name="椭圆 385"/>
          <p:cNvSpPr/>
          <p:nvPr/>
        </p:nvSpPr>
        <p:spPr>
          <a:xfrm>
            <a:off x="9656251" y="4861610"/>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标题 1"/>
          <p:cNvSpPr txBox="1">
            <a:spLocks noGrp="1"/>
          </p:cNvSpPr>
          <p:nvPr>
            <p:ph type="title"/>
          </p:nvPr>
        </p:nvSpPr>
        <p:spPr>
          <a:xfrm>
            <a:off x="392846" y="43550"/>
            <a:ext cx="10670412" cy="870420"/>
          </a:xfrm>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sp>
        <p:nvSpPr>
          <p:cNvPr id="7" name="文本框 6"/>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b="6379"/>
          <a:stretch>
            <a:fillRect/>
          </a:stretch>
        </p:blipFill>
        <p:spPr>
          <a:xfrm>
            <a:off x="2269833" y="1479821"/>
            <a:ext cx="9384937" cy="4331509"/>
          </a:xfrm>
          <a:prstGeom prst="rect">
            <a:avLst/>
          </a:prstGeom>
        </p:spPr>
      </p:pic>
      <p:sp>
        <p:nvSpPr>
          <p:cNvPr id="384" name="矩形 383"/>
          <p:cNvSpPr/>
          <p:nvPr/>
        </p:nvSpPr>
        <p:spPr>
          <a:xfrm>
            <a:off x="2372112" y="4006534"/>
            <a:ext cx="4142588" cy="1804796"/>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7" name="文本框 386"/>
          <p:cNvSpPr txBox="1"/>
          <p:nvPr/>
        </p:nvSpPr>
        <p:spPr>
          <a:xfrm>
            <a:off x="631863" y="5895747"/>
            <a:ext cx="3875916" cy="709693"/>
          </a:xfrm>
          <a:prstGeom prst="rect">
            <a:avLst/>
          </a:prstGeom>
          <a:noFill/>
        </p:spPr>
        <p:txBody>
          <a:bodyPr wrap="square" rtlCol="0">
            <a:spAutoFit/>
          </a:bodyPr>
          <a:lstStyle/>
          <a:p>
            <a:pPr defTabSz="916940"/>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构建</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prompt</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输入给</a:t>
            </a:r>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输出目标答案，返回给用户。</a:t>
            </a:r>
            <a:endPar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8" name="椭圆 387"/>
          <p:cNvSpPr/>
          <p:nvPr/>
        </p:nvSpPr>
        <p:spPr>
          <a:xfrm>
            <a:off x="394579" y="6131952"/>
            <a:ext cx="237284" cy="23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r>
              <a:rPr lang="en-US" altLang="zh-CN" sz="1805">
                <a:solidFill>
                  <a:prstClr val="white"/>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标题 1"/>
          <p:cNvSpPr txBox="1">
            <a:spLocks noGrp="1"/>
          </p:cNvSpPr>
          <p:nvPr>
            <p:ph type="title"/>
          </p:nvPr>
        </p:nvSpPr>
        <p:spPr>
          <a:xfrm>
            <a:off x="392846" y="43550"/>
            <a:ext cx="10670412" cy="870420"/>
          </a:xfrm>
          <a:prstGeom prst="rect">
            <a:avLst/>
          </a:prstGeom>
        </p:spPr>
        <p:txBody>
          <a:bodyPr/>
          <a:lstStyle/>
          <a:p>
            <a:pPr>
              <a:defRPr>
                <a:latin typeface="Arial" panose="020B0604020202020204"/>
                <a:ea typeface="Arial" panose="020B0604020202020204"/>
                <a:cs typeface="Arial" panose="020B0604020202020204"/>
                <a:sym typeface="Arial" panose="020B0604020202020204"/>
              </a:defRP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处理流程展示</a:t>
            </a:r>
            <a:endParaRPr dirty="0">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p:txBody>
      </p:sp>
      <p:sp>
        <p:nvSpPr>
          <p:cNvPr id="9" name="文本框 8"/>
          <p:cNvSpPr txBox="1"/>
          <p:nvPr/>
        </p:nvSpPr>
        <p:spPr>
          <a:xfrm>
            <a:off x="176271" y="1046670"/>
            <a:ext cx="2161650" cy="401131"/>
          </a:xfrm>
          <a:prstGeom prst="rect">
            <a:avLst/>
          </a:prstGeom>
          <a:noFill/>
        </p:spPr>
        <p:txBody>
          <a:bodyPr wrap="square">
            <a:spAutoFit/>
          </a:bodyPr>
          <a:lstStyle/>
          <a:p>
            <a:pPr algn="ctr" defTabSz="916940"/>
            <a:r>
              <a:rPr lang="en-US" altLang="zh-CN"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LLM+KG</a:t>
            </a:r>
            <a:r>
              <a:rPr lang="zh-CN" altLang="en-US" sz="2005">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示例：</a:t>
            </a:r>
            <a:endParaRPr lang="en-US" altLang="zh-CN" sz="2005"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921" y="1263246"/>
            <a:ext cx="10972163" cy="4862923"/>
          </a:xfrm>
        </p:spPr>
        <p:txBody>
          <a:bodyPr/>
          <a:lstStyle/>
          <a:p>
            <a:r>
              <a:rPr lang="zh-CN" altLang="en-US" dirty="0">
                <a:latin typeface="Times New Roman" panose="02020603050405020304" pitchFamily="18" charset="0"/>
                <a:cs typeface="Times New Roman" panose="02020603050405020304" pitchFamily="18" charset="0"/>
              </a:rPr>
              <a:t>数据集</a:t>
            </a:r>
            <a:endParaRPr lang="en-US" altLang="zh-CN" dirty="0">
              <a:latin typeface="Times New Roman" panose="02020603050405020304" pitchFamily="18" charset="0"/>
              <a:cs typeface="Times New Roman" panose="02020603050405020304" pitchFamily="18" charset="0"/>
            </a:endParaRPr>
          </a:p>
          <a:p>
            <a:pPr lvl="1"/>
            <a:r>
              <a:rPr lang="zh-CN" altLang="en-US">
                <a:latin typeface="Times New Roman" panose="02020603050405020304" pitchFamily="18" charset="0"/>
                <a:cs typeface="Times New Roman" panose="02020603050405020304" pitchFamily="18" charset="0"/>
              </a:rPr>
              <a:t>针对三类结构化数据均进行了实验</a:t>
            </a:r>
            <a:endParaRPr lang="en-US" altLang="zh-CN">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基线模型</a:t>
            </a:r>
            <a:endParaRPr lang="en-US" altLang="zh-CN" dirty="0">
              <a:latin typeface="Times New Roman" panose="02020603050405020304" pitchFamily="18" charset="0"/>
              <a:cs typeface="Times New Roman" panose="02020603050405020304" pitchFamily="18" charset="0"/>
            </a:endParaRPr>
          </a:p>
          <a:p>
            <a:pPr lvl="1"/>
            <a:r>
              <a:rPr lang="zh-CN" altLang="en-US">
                <a:latin typeface="Times New Roman" panose="02020603050405020304" pitchFamily="18" charset="0"/>
                <a:cs typeface="Times New Roman" panose="02020603050405020304" pitchFamily="18" charset="0"/>
              </a:rPr>
              <a:t>各类结构化数据特定的监督学习模型</a:t>
            </a:r>
            <a:endParaRPr lang="en-US" altLang="zh-CN" dirty="0">
              <a:latin typeface="Times New Roman" panose="02020603050405020304" pitchFamily="18" charset="0"/>
              <a:cs typeface="Times New Roman" panose="02020603050405020304" pitchFamily="18" charset="0"/>
            </a:endParaRPr>
          </a:p>
          <a:p>
            <a:pPr lvl="1"/>
            <a:r>
              <a:rPr lang="zh-CN" altLang="en-US">
                <a:latin typeface="Times New Roman" panose="02020603050405020304" pitchFamily="18" charset="0"/>
                <a:cs typeface="Times New Roman" panose="02020603050405020304" pitchFamily="18" charset="0"/>
              </a:rPr>
              <a:t>通用大语言模型 </a:t>
            </a:r>
            <a:r>
              <a:rPr lang="en-US" altLang="zh-CN">
                <a:latin typeface="Times New Roman" panose="02020603050405020304" pitchFamily="18" charset="0"/>
                <a:cs typeface="Times New Roman" panose="02020603050405020304" pitchFamily="18" charset="0"/>
              </a:rPr>
              <a:t>ChatGPT</a:t>
            </a:r>
            <a:endParaRPr lang="en-US" altLang="zh-CN">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评测</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 name="表格 6"/>
          <p:cNvGraphicFramePr>
            <a:graphicFrameLocks noGrp="1"/>
          </p:cNvGraphicFramePr>
          <p:nvPr/>
        </p:nvGraphicFramePr>
        <p:xfrm>
          <a:off x="2269833" y="4295303"/>
          <a:ext cx="8127528" cy="2291836"/>
        </p:xfrm>
        <a:graphic>
          <a:graphicData uri="http://schemas.openxmlformats.org/drawingml/2006/table">
            <a:tbl>
              <a:tblPr firstRow="1" bandRow="1">
                <a:tableStyleId>{5C22544A-7EE6-4342-B048-85BDC9FD1C3A}</a:tableStyleId>
              </a:tblPr>
              <a:tblGrid>
                <a:gridCol w="2709176"/>
                <a:gridCol w="2709176"/>
                <a:gridCol w="2709176"/>
              </a:tblGrid>
              <a:tr h="458367">
                <a:tc>
                  <a:txBody>
                    <a:bodyPr/>
                    <a:lstStyle/>
                    <a:p>
                      <a:pPr algn="ctr"/>
                      <a:r>
                        <a:rPr lang="en-US" altLang="zh-CN" sz="2400"/>
                        <a:t>KG (Hits@1)</a:t>
                      </a:r>
                      <a:endParaRPr lang="zh-CN" altLang="en-US" sz="2400"/>
                    </a:p>
                  </a:txBody>
                  <a:tcPr marL="91673" marR="91673" marT="45837" marB="45837"/>
                </a:tc>
                <a:tc>
                  <a:txBody>
                    <a:bodyPr/>
                    <a:lstStyle/>
                    <a:p>
                      <a:pPr algn="ctr"/>
                      <a:r>
                        <a:rPr lang="en-US" altLang="zh-CN" sz="2400"/>
                        <a:t>Table (Accuracy)</a:t>
                      </a:r>
                      <a:endParaRPr lang="zh-CN" altLang="en-US" sz="2400"/>
                    </a:p>
                  </a:txBody>
                  <a:tcPr marL="91673" marR="91673" marT="45837" marB="45837"/>
                </a:tc>
                <a:tc>
                  <a:txBody>
                    <a:bodyPr/>
                    <a:lstStyle/>
                    <a:p>
                      <a:pPr algn="ctr"/>
                      <a:r>
                        <a:rPr lang="en-US" altLang="zh-CN" sz="2400"/>
                        <a:t>DB (EX)</a:t>
                      </a:r>
                      <a:endParaRPr lang="zh-CN" altLang="en-US" sz="2400"/>
                    </a:p>
                  </a:txBody>
                  <a:tcPr marL="91673" marR="91673" marT="45837" marB="45837"/>
                </a:tc>
              </a:tr>
              <a:tr h="458367">
                <a:tc>
                  <a:txBody>
                    <a:bodyPr/>
                    <a:lstStyle/>
                    <a:p>
                      <a:pPr algn="ctr"/>
                      <a:r>
                        <a:rPr lang="en-US" altLang="zh-CN" sz="2400"/>
                        <a:t>WebQSP</a:t>
                      </a:r>
                      <a:endParaRPr lang="zh-CN" altLang="en-US" sz="2400"/>
                    </a:p>
                  </a:txBody>
                  <a:tcPr marL="91673" marR="91673" marT="45837" marB="45837"/>
                </a:tc>
                <a:tc rowSpan="2">
                  <a:txBody>
                    <a:bodyPr/>
                    <a:lstStyle/>
                    <a:p>
                      <a:pPr algn="ctr"/>
                      <a:r>
                        <a:rPr lang="en-US" altLang="zh-CN" sz="2400"/>
                        <a:t>WikiTableQuestions</a:t>
                      </a:r>
                      <a:endParaRPr lang="en-US" altLang="zh-CN" sz="2400"/>
                    </a:p>
                  </a:txBody>
                  <a:tcPr marL="91673" marR="91673" marT="45837" marB="45837"/>
                </a:tc>
                <a:tc rowSpan="2">
                  <a:txBody>
                    <a:bodyPr/>
                    <a:lstStyle/>
                    <a:p>
                      <a:pPr algn="ctr"/>
                      <a:r>
                        <a:rPr lang="en-US" altLang="zh-CN" sz="2400"/>
                        <a:t>Spider</a:t>
                      </a:r>
                      <a:endParaRPr lang="zh-CN" altLang="en-US" sz="2400"/>
                    </a:p>
                  </a:txBody>
                  <a:tcPr marL="91673" marR="91673" marT="45837" marB="45837"/>
                </a:tc>
              </a:tr>
              <a:tr h="152492">
                <a:tc rowSpan="2">
                  <a:txBody>
                    <a:bodyPr/>
                    <a:lstStyle/>
                    <a:p>
                      <a:pPr algn="ctr"/>
                      <a:r>
                        <a:rPr lang="en-US" altLang="zh-CN" sz="2400"/>
                        <a:t>MetaQA-1 hop</a:t>
                      </a:r>
                      <a:endParaRPr lang="zh-CN" altLang="en-US" sz="2400"/>
                    </a:p>
                  </a:txBody>
                  <a:tcPr marL="91673" marR="91673" marT="45837" marB="45837">
                    <a:solidFill>
                      <a:srgbClr val="D0D8E8"/>
                    </a:solidFill>
                  </a:tcPr>
                </a:tc>
                <a:tc vMerge="1">
                  <a:tcPr/>
                </a:tc>
                <a:tc vMerge="1">
                  <a:tcPr/>
                </a:tc>
              </a:tr>
              <a:tr h="305875">
                <a:tc vMerge="1">
                  <a:tcPr/>
                </a:tc>
                <a:tc rowSpan="2">
                  <a:txBody>
                    <a:bodyPr/>
                    <a:lstStyle/>
                    <a:p>
                      <a:pPr algn="ctr"/>
                      <a:r>
                        <a:rPr lang="en-US" altLang="zh-CN" sz="2400"/>
                        <a:t>WikiSQL</a:t>
                      </a:r>
                      <a:endParaRPr lang="en-US" altLang="zh-CN" sz="2400"/>
                    </a:p>
                  </a:txBody>
                  <a:tcPr marL="91673" marR="91673" marT="45837" marB="45837"/>
                </a:tc>
                <a:tc rowSpan="2">
                  <a:txBody>
                    <a:bodyPr/>
                    <a:lstStyle/>
                    <a:p>
                      <a:pPr algn="ctr"/>
                      <a:r>
                        <a:rPr lang="en-US" altLang="zh-CN" sz="2400"/>
                        <a:t>Spider-SYN</a:t>
                      </a:r>
                      <a:endParaRPr lang="zh-CN" altLang="en-US" sz="2400"/>
                    </a:p>
                  </a:txBody>
                  <a:tcPr marL="91673" marR="91673" marT="45837" marB="45837"/>
                </a:tc>
              </a:tr>
              <a:tr h="304984">
                <a:tc rowSpan="2">
                  <a:txBody>
                    <a:bodyPr/>
                    <a:lstStyle/>
                    <a:p>
                      <a:pPr marL="0" marR="0" lvl="0" indent="0" algn="ctr" defTabSz="1216025" rtl="0" eaLnBrk="1" fontAlgn="auto" latinLnBrk="0" hangingPunct="1">
                        <a:lnSpc>
                          <a:spcPct val="100000"/>
                        </a:lnSpc>
                        <a:spcBef>
                          <a:spcPts val="0"/>
                        </a:spcBef>
                        <a:spcAft>
                          <a:spcPts val="0"/>
                        </a:spcAft>
                        <a:buClrTx/>
                        <a:buSzTx/>
                        <a:buFontTx/>
                        <a:buNone/>
                        <a:defRPr/>
                      </a:pPr>
                      <a:r>
                        <a:rPr lang="en-US" altLang="zh-CN" sz="2400"/>
                        <a:t>MetaQA-2 hop</a:t>
                      </a:r>
                      <a:endParaRPr lang="zh-CN" altLang="en-US" sz="2400"/>
                    </a:p>
                  </a:txBody>
                  <a:tcPr marL="91673" marR="91673" marT="45837" marB="45837">
                    <a:solidFill>
                      <a:srgbClr val="D0D8E8"/>
                    </a:solidFill>
                  </a:tcPr>
                </a:tc>
                <a:tc vMerge="1">
                  <a:tcPr/>
                </a:tc>
                <a:tc vMerge="1">
                  <a:tcPr/>
                </a:tc>
              </a:tr>
              <a:tr h="153384">
                <a:tc vMerge="1">
                  <a:tcPr/>
                </a:tc>
                <a:tc rowSpan="2">
                  <a:txBody>
                    <a:bodyPr/>
                    <a:lstStyle/>
                    <a:p>
                      <a:pPr algn="ctr"/>
                      <a:r>
                        <a:rPr lang="en-US" altLang="zh-CN" sz="2400"/>
                        <a:t>TabFact</a:t>
                      </a:r>
                      <a:endParaRPr lang="en-US" altLang="zh-CN" sz="2400"/>
                    </a:p>
                  </a:txBody>
                  <a:tcPr marL="91673" marR="91673" marT="45837" marB="45837"/>
                </a:tc>
                <a:tc rowSpan="2">
                  <a:txBody>
                    <a:bodyPr/>
                    <a:lstStyle/>
                    <a:p>
                      <a:pPr algn="ctr"/>
                      <a:r>
                        <a:rPr lang="en-US" altLang="zh-CN" sz="2400"/>
                        <a:t>Spider-Realistic</a:t>
                      </a:r>
                      <a:endParaRPr lang="zh-CN" altLang="en-US" sz="2400"/>
                    </a:p>
                  </a:txBody>
                  <a:tcPr marL="91673" marR="91673" marT="45837" marB="45837"/>
                </a:tc>
              </a:tr>
              <a:tr h="458367">
                <a:tc>
                  <a:txBody>
                    <a:bodyPr/>
                    <a:lstStyle/>
                    <a:p>
                      <a:pPr marL="0" marR="0" lvl="0" indent="0" algn="ctr" defTabSz="1216025" rtl="0" eaLnBrk="1" fontAlgn="auto" latinLnBrk="0" hangingPunct="1">
                        <a:lnSpc>
                          <a:spcPct val="100000"/>
                        </a:lnSpc>
                        <a:spcBef>
                          <a:spcPts val="0"/>
                        </a:spcBef>
                        <a:spcAft>
                          <a:spcPts val="0"/>
                        </a:spcAft>
                        <a:buClrTx/>
                        <a:buSzTx/>
                        <a:buFontTx/>
                        <a:buNone/>
                        <a:defRPr/>
                      </a:pPr>
                      <a:r>
                        <a:rPr lang="en-US" altLang="zh-CN" sz="2400"/>
                        <a:t>MetaQA-3 hop</a:t>
                      </a:r>
                      <a:endParaRPr lang="zh-CN" altLang="en-US" sz="2400"/>
                    </a:p>
                  </a:txBody>
                  <a:tcPr marL="91673" marR="91673" marT="45837" marB="45837">
                    <a:solidFill>
                      <a:srgbClr val="D0D8E8"/>
                    </a:solidFill>
                  </a:tcPr>
                </a:tc>
                <a:tc vMerge="1">
                  <a:tcPr/>
                </a:tc>
                <a:tc vMerge="1">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Oracle Reference生成结果："/>
          <p:cNvSpPr txBox="1"/>
          <p:nvPr/>
        </p:nvSpPr>
        <p:spPr>
          <a:xfrm>
            <a:off x="1620107" y="1825030"/>
            <a:ext cx="794110" cy="370323"/>
          </a:xfrm>
          <a:prstGeom prst="rect">
            <a:avLst/>
          </a:prstGeom>
          <a:ln w="12700">
            <a:miter lim="400000"/>
          </a:ln>
        </p:spPr>
        <p:txBody>
          <a:bodyPr wrap="square" lIns="45861" tIns="45861" rIns="45861" bIns="45861">
            <a:spAutoFit/>
          </a:bodyPr>
          <a:lstStyle>
            <a:lvl1pPr defTabSz="1835785">
              <a:defRPr sz="3600">
                <a:solidFill>
                  <a:srgbClr val="000000"/>
                </a:solidFill>
                <a:latin typeface="Calibri" panose="020F0502020204030204"/>
                <a:ea typeface="Calibri" panose="020F0502020204030204"/>
                <a:cs typeface="Calibri" panose="020F0502020204030204"/>
                <a:sym typeface="Calibri" panose="020F0502020204030204"/>
              </a:defRPr>
            </a:lvl1pPr>
          </a:lstStyle>
          <a:p>
            <a:pPr defTabSz="917575"/>
            <a:r>
              <a:rPr lang="en-US" altLang="zh-CN" sz="1805">
                <a:latin typeface="Times New Roman" panose="02020603050405020304" pitchFamily="18" charset="0"/>
                <a:ea typeface="楷体" panose="02010609060101010101" pitchFamily="49" charset="-122"/>
                <a:cs typeface="Times New Roman" panose="02020603050405020304" pitchFamily="18" charset="0"/>
              </a:rPr>
              <a:t>KGQA</a:t>
            </a:r>
            <a:endParaRPr lang="en-US" sz="1805">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76271" y="2209967"/>
            <a:ext cx="3558635" cy="1911526"/>
          </a:xfrm>
          <a:prstGeom prst="rect">
            <a:avLst/>
          </a:prstGeom>
        </p:spPr>
      </p:pic>
      <p:pic>
        <p:nvPicPr>
          <p:cNvPr id="6" name="图片 5"/>
          <p:cNvPicPr>
            <a:picLocks noChangeAspect="1"/>
          </p:cNvPicPr>
          <p:nvPr/>
        </p:nvPicPr>
        <p:blipFill>
          <a:blip r:embed="rId2"/>
          <a:stretch>
            <a:fillRect/>
          </a:stretch>
        </p:blipFill>
        <p:spPr>
          <a:xfrm>
            <a:off x="4059212" y="2223194"/>
            <a:ext cx="3806045" cy="1885070"/>
          </a:xfrm>
          <a:prstGeom prst="rect">
            <a:avLst/>
          </a:prstGeom>
        </p:spPr>
      </p:pic>
      <p:pic>
        <p:nvPicPr>
          <p:cNvPr id="11" name="图片 10"/>
          <p:cNvPicPr>
            <a:picLocks noChangeAspect="1"/>
          </p:cNvPicPr>
          <p:nvPr/>
        </p:nvPicPr>
        <p:blipFill>
          <a:blip r:embed="rId3"/>
          <a:stretch>
            <a:fillRect/>
          </a:stretch>
        </p:blipFill>
        <p:spPr>
          <a:xfrm>
            <a:off x="8189563" y="2193970"/>
            <a:ext cx="3631566" cy="1927523"/>
          </a:xfrm>
          <a:prstGeom prst="rect">
            <a:avLst/>
          </a:prstGeom>
        </p:spPr>
      </p:pic>
      <p:sp>
        <p:nvSpPr>
          <p:cNvPr id="12" name="Oracle Reference生成结果："/>
          <p:cNvSpPr txBox="1"/>
          <p:nvPr/>
        </p:nvSpPr>
        <p:spPr>
          <a:xfrm>
            <a:off x="5490959" y="1840780"/>
            <a:ext cx="993507" cy="370323"/>
          </a:xfrm>
          <a:prstGeom prst="rect">
            <a:avLst/>
          </a:prstGeom>
          <a:ln w="12700">
            <a:miter lim="400000"/>
          </a:ln>
        </p:spPr>
        <p:txBody>
          <a:bodyPr wrap="square" lIns="45861" tIns="45861" rIns="45861" bIns="45861">
            <a:spAutoFit/>
          </a:bodyPr>
          <a:lstStyle>
            <a:lvl1pPr defTabSz="1835785">
              <a:defRPr sz="3600">
                <a:solidFill>
                  <a:srgbClr val="000000"/>
                </a:solidFill>
                <a:latin typeface="Calibri" panose="020F0502020204030204"/>
                <a:ea typeface="Calibri" panose="020F0502020204030204"/>
                <a:cs typeface="Calibri" panose="020F0502020204030204"/>
                <a:sym typeface="Calibri" panose="020F0502020204030204"/>
              </a:defRPr>
            </a:lvl1pPr>
          </a:lstStyle>
          <a:p>
            <a:pPr defTabSz="917575"/>
            <a:r>
              <a:rPr lang="en-US" altLang="zh-CN" sz="1805">
                <a:latin typeface="Times New Roman" panose="02020603050405020304" pitchFamily="18" charset="0"/>
                <a:ea typeface="楷体" panose="02010609060101010101" pitchFamily="49" charset="-122"/>
                <a:cs typeface="Times New Roman" panose="02020603050405020304" pitchFamily="18" charset="0"/>
              </a:rPr>
              <a:t>TableQA</a:t>
            </a:r>
            <a:endParaRPr lang="en-US" sz="1805">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Oracle Reference生成结果："/>
          <p:cNvSpPr txBox="1"/>
          <p:nvPr/>
        </p:nvSpPr>
        <p:spPr>
          <a:xfrm>
            <a:off x="9489016" y="1815277"/>
            <a:ext cx="1405422" cy="370323"/>
          </a:xfrm>
          <a:prstGeom prst="rect">
            <a:avLst/>
          </a:prstGeom>
          <a:ln w="12700">
            <a:miter lim="400000"/>
          </a:ln>
        </p:spPr>
        <p:txBody>
          <a:bodyPr wrap="square" lIns="45861" tIns="45861" rIns="45861" bIns="45861">
            <a:spAutoFit/>
          </a:bodyPr>
          <a:lstStyle>
            <a:lvl1pPr defTabSz="1835785">
              <a:defRPr sz="3600">
                <a:solidFill>
                  <a:srgbClr val="000000"/>
                </a:solidFill>
                <a:latin typeface="Calibri" panose="020F0502020204030204"/>
                <a:ea typeface="Calibri" panose="020F0502020204030204"/>
                <a:cs typeface="Calibri" panose="020F0502020204030204"/>
                <a:sym typeface="Calibri" panose="020F0502020204030204"/>
              </a:defRPr>
            </a:lvl1pPr>
          </a:lstStyle>
          <a:p>
            <a:pPr defTabSz="917575"/>
            <a:r>
              <a:rPr lang="en-US" altLang="zh-CN" sz="1805">
                <a:latin typeface="Times New Roman" panose="02020603050405020304" pitchFamily="18" charset="0"/>
                <a:ea typeface="楷体" panose="02010609060101010101" pitchFamily="49" charset="-122"/>
                <a:cs typeface="Times New Roman" panose="02020603050405020304" pitchFamily="18" charset="0"/>
              </a:rPr>
              <a:t>Text-to-SQL</a:t>
            </a:r>
            <a:endParaRPr lang="en-US" sz="1805">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内容占位符 2"/>
          <p:cNvSpPr>
            <a:spLocks noGrp="1"/>
          </p:cNvSpPr>
          <p:nvPr>
            <p:ph idx="1"/>
          </p:nvPr>
        </p:nvSpPr>
        <p:spPr>
          <a:xfrm>
            <a:off x="402512" y="4873330"/>
            <a:ext cx="11500618" cy="1941121"/>
          </a:xfrm>
        </p:spPr>
        <p:txBody>
          <a:bodyPr>
            <a:normAutofit/>
          </a:bodyPr>
          <a:lstStyle/>
          <a:p>
            <a:pPr marL="0" indent="0">
              <a:buNone/>
            </a:pPr>
            <a:r>
              <a:rPr lang="zh-CN" altLang="en-US" dirty="0">
                <a:latin typeface="Times New Roman" panose="02020603050405020304" pitchFamily="18" charset="0"/>
                <a:cs typeface="Times New Roman" panose="02020603050405020304" pitchFamily="18" charset="0"/>
              </a:rPr>
              <a:t>相比于</a:t>
            </a:r>
            <a:r>
              <a:rPr lang="en-US" altLang="zh-CN" dirty="0">
                <a:latin typeface="Times New Roman" panose="02020603050405020304" pitchFamily="18" charset="0"/>
                <a:cs typeface="Times New Roman" panose="02020603050405020304" pitchFamily="18" charset="0"/>
              </a:rPr>
              <a:t>ChatGPT</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StructGPT</a:t>
            </a:r>
            <a:r>
              <a:rPr lang="zh-CN" altLang="en-US" dirty="0">
                <a:latin typeface="Times New Roman" panose="02020603050405020304" pitchFamily="18" charset="0"/>
                <a:cs typeface="Times New Roman" panose="02020603050405020304" pitchFamily="18" charset="0"/>
              </a:rPr>
              <a:t>在所有场景下均可显著提升大模型性能</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但是依旧与已有</a:t>
            </a:r>
            <a:r>
              <a:rPr lang="en-US" altLang="zh-CN" dirty="0">
                <a:latin typeface="Times New Roman" panose="02020603050405020304" pitchFamily="18" charset="0"/>
                <a:cs typeface="Times New Roman" panose="02020603050405020304" pitchFamily="18" charset="0"/>
              </a:rPr>
              <a:t>SOTA</a:t>
            </a:r>
            <a:r>
              <a:rPr lang="zh-CN" altLang="en-US" dirty="0">
                <a:latin typeface="Times New Roman" panose="02020603050405020304" pitchFamily="18" charset="0"/>
                <a:cs typeface="Times New Roman" panose="02020603050405020304" pitchFamily="18" charset="0"/>
              </a:rPr>
              <a:t>差距巨大</a:t>
            </a:r>
            <a:endParaRPr lang="en-US" altLang="zh-CN" dirty="0">
              <a:latin typeface="Times New Roman" panose="02020603050405020304" pitchFamily="18" charset="0"/>
              <a:cs typeface="Times New Roman" panose="02020603050405020304" pitchFamily="18" charset="0"/>
            </a:endParaRPr>
          </a:p>
        </p:txBody>
      </p:sp>
      <p:sp>
        <p:nvSpPr>
          <p:cNvPr id="17" name="矩形 16"/>
          <p:cNvSpPr/>
          <p:nvPr/>
        </p:nvSpPr>
        <p:spPr>
          <a:xfrm>
            <a:off x="104079" y="3587749"/>
            <a:ext cx="11767267" cy="57733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6940"/>
            <a:endParaRPr lang="zh-CN" altLang="en-US" sz="1805">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总结</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370728" y="1263372"/>
            <a:ext cx="11500618" cy="4862641"/>
          </a:xfrm>
        </p:spPr>
        <p:txBody>
          <a:bodyPr/>
          <a:lstStyle/>
          <a:p>
            <a:r>
              <a:rPr lang="zh-CN" altLang="en-US" dirty="0">
                <a:latin typeface="Times New Roman" panose="02020603050405020304" pitchFamily="18" charset="0"/>
                <a:cs typeface="Times New Roman" panose="02020603050405020304" pitchFamily="18" charset="0"/>
              </a:rPr>
              <a:t>未来展望：</a:t>
            </a:r>
            <a:endParaRPr lang="zh-CN" altLang="en-US"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更优的</a:t>
            </a: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设计方法；</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更优的大模型与结构化知识交互方法；</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更多的特殊数据形式和下游任务；</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01617" y="822036"/>
            <a:ext cx="9737436" cy="5708160"/>
          </a:xfrm>
        </p:spPr>
        <p:txBody>
          <a:bodyPr>
            <a:normAutofit fontScale="92500" lnSpcReduction="20000"/>
          </a:bodyPr>
          <a:lstStyle/>
          <a:p>
            <a:pPr marL="0" indent="0">
              <a:lnSpc>
                <a:spcPct val="150000"/>
              </a:lnSpc>
              <a:buNone/>
            </a:pPr>
            <a:r>
              <a:rPr lang="zh-CN" altLang="en-US" dirty="0"/>
              <a:t>欢迎感兴趣的同学在第</a:t>
            </a:r>
            <a:r>
              <a:rPr lang="en-US" altLang="zh-CN" dirty="0"/>
              <a:t>5</a:t>
            </a:r>
            <a:r>
              <a:rPr lang="zh-CN" altLang="en-US" dirty="0"/>
              <a:t>学期选修林衍凯老师的</a:t>
            </a:r>
            <a:r>
              <a:rPr lang="en-US" altLang="zh-CN" dirty="0"/>
              <a:t>《</a:t>
            </a:r>
            <a:r>
              <a:rPr lang="zh-CN" altLang="en-US" dirty="0"/>
              <a:t>知识表示与学习</a:t>
            </a:r>
            <a:r>
              <a:rPr lang="en-US" altLang="zh-CN" dirty="0"/>
              <a:t>》2</a:t>
            </a:r>
            <a:r>
              <a:rPr lang="zh-CN" altLang="en-US" dirty="0"/>
              <a:t>学分</a:t>
            </a:r>
            <a:endParaRPr lang="en-US" altLang="zh-CN" dirty="0"/>
          </a:p>
          <a:p>
            <a:pPr marL="0" indent="0">
              <a:lnSpc>
                <a:spcPct val="150000"/>
              </a:lnSpc>
              <a:buNone/>
            </a:pPr>
            <a:endParaRPr lang="en-US" altLang="zh-CN" dirty="0"/>
          </a:p>
          <a:p>
            <a:pPr marL="0" indent="0">
              <a:lnSpc>
                <a:spcPct val="150000"/>
              </a:lnSpc>
              <a:buNone/>
            </a:pPr>
            <a:r>
              <a:rPr lang="zh-CN" altLang="en-US" dirty="0"/>
              <a:t>想了解更多知识表示与推理，可参照：</a:t>
            </a:r>
            <a:endParaRPr lang="en-US" altLang="zh-CN" dirty="0"/>
          </a:p>
          <a:p>
            <a:pPr>
              <a:lnSpc>
                <a:spcPct val="150000"/>
              </a:lnSpc>
              <a:buFont typeface="Wingdings" panose="05000000000000000000" pitchFamily="2" charset="2"/>
              <a:buChar char="Ø"/>
            </a:pPr>
            <a:r>
              <a:rPr lang="zh-CN" altLang="en-US" dirty="0">
                <a:hlinkClick r:id="rId1"/>
              </a:rPr>
              <a:t>斯坦福大学</a:t>
            </a:r>
            <a:r>
              <a:rPr lang="en-US" altLang="zh-CN" dirty="0">
                <a:hlinkClick r:id="rId1"/>
              </a:rPr>
              <a:t>CS227</a:t>
            </a:r>
            <a:r>
              <a:rPr lang="zh-CN" altLang="en-US" dirty="0">
                <a:hlinkClick r:id="rId1"/>
              </a:rPr>
              <a:t>知识表示与推理</a:t>
            </a:r>
            <a:endParaRPr lang="en-US" altLang="zh-CN" dirty="0"/>
          </a:p>
          <a:p>
            <a:pPr>
              <a:lnSpc>
                <a:spcPct val="150000"/>
              </a:lnSpc>
              <a:buFont typeface="Wingdings" panose="05000000000000000000" pitchFamily="2" charset="2"/>
              <a:buChar char="Ø"/>
            </a:pPr>
            <a:r>
              <a:rPr lang="zh-CN" altLang="en-US" dirty="0">
                <a:hlinkClick r:id="rId2"/>
              </a:rPr>
              <a:t>牛津大学知识表示与推理</a:t>
            </a:r>
            <a:endParaRPr lang="en-US" altLang="zh-CN" dirty="0"/>
          </a:p>
          <a:p>
            <a:pPr marL="0" indent="0">
              <a:lnSpc>
                <a:spcPct val="150000"/>
              </a:lnSpc>
              <a:buNone/>
            </a:pPr>
            <a:r>
              <a:rPr lang="zh-CN" altLang="en-US" dirty="0"/>
              <a:t>想了解更多知识图谱，可参照：</a:t>
            </a:r>
            <a:endParaRPr lang="en-US" altLang="zh-CN" dirty="0"/>
          </a:p>
          <a:p>
            <a:pPr>
              <a:lnSpc>
                <a:spcPct val="150000"/>
              </a:lnSpc>
              <a:buFont typeface="Wingdings" panose="05000000000000000000" pitchFamily="2" charset="2"/>
              <a:buChar char="Ø"/>
            </a:pPr>
            <a:r>
              <a:rPr lang="zh-CN" altLang="en-US" dirty="0">
                <a:hlinkClick r:id="rId3"/>
              </a:rPr>
              <a:t>浙江大学 知识图谱导论 </a:t>
            </a:r>
            <a:endParaRPr lang="en-US" altLang="zh-CN" dirty="0"/>
          </a:p>
          <a:p>
            <a:pPr>
              <a:lnSpc>
                <a:spcPct val="150000"/>
              </a:lnSpc>
              <a:buFont typeface="Wingdings" panose="05000000000000000000" pitchFamily="2" charset="2"/>
              <a:buChar char="Ø"/>
            </a:pPr>
            <a:r>
              <a:rPr lang="zh-CN" altLang="en-US" dirty="0">
                <a:hlinkClick r:id="rId4"/>
              </a:rPr>
              <a:t>斯坦福大学</a:t>
            </a:r>
            <a:r>
              <a:rPr lang="en-US" altLang="zh-CN" dirty="0">
                <a:hlinkClick r:id="rId4"/>
              </a:rPr>
              <a:t>CS520</a:t>
            </a:r>
            <a:r>
              <a:rPr lang="zh-CN" altLang="en-US" dirty="0">
                <a:hlinkClick r:id="rId4"/>
              </a:rPr>
              <a:t>知识图谱</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一种用于解决含有隐含变量问题的参数估计方法，采用了迭代优化策略：</a:t>
            </a:r>
            <a:endParaRPr lang="en-US" altLang="zh-CN" dirty="0"/>
          </a:p>
          <a:p>
            <a:pPr lvl="1"/>
            <a:r>
              <a:rPr lang="zh-CN" altLang="en-US" dirty="0"/>
              <a:t>在求取期望的</a:t>
            </a:r>
            <a:r>
              <a:rPr lang="en-US" altLang="zh-CN" dirty="0"/>
              <a:t>E</a:t>
            </a:r>
            <a:r>
              <a:rPr lang="zh-CN" altLang="en-US" dirty="0"/>
              <a:t>（</a:t>
            </a:r>
            <a:r>
              <a:rPr lang="en-US" altLang="zh-CN" dirty="0"/>
              <a:t>Expectation</a:t>
            </a:r>
            <a:r>
              <a:rPr lang="zh-CN" altLang="en-US" dirty="0"/>
              <a:t>）步骤，先假设模型参数的初始值，估计隐变量取值；</a:t>
            </a:r>
            <a:endParaRPr lang="en-US" altLang="zh-CN" dirty="0"/>
          </a:p>
          <a:p>
            <a:pPr lvl="1"/>
            <a:r>
              <a:rPr lang="zh-CN" altLang="en-US" dirty="0"/>
              <a:t>在期望最大化的</a:t>
            </a:r>
            <a:r>
              <a:rPr lang="en-US" altLang="zh-CN" dirty="0"/>
              <a:t>M</a:t>
            </a:r>
            <a:r>
              <a:rPr lang="zh-CN" altLang="en-US" dirty="0"/>
              <a:t>（</a:t>
            </a:r>
            <a:r>
              <a:rPr lang="en-US" altLang="zh-CN" dirty="0"/>
              <a:t>Maximization</a:t>
            </a:r>
            <a:r>
              <a:rPr lang="zh-CN" altLang="en-US" dirty="0"/>
              <a:t>）步骤，基于观测数据、模型参数和隐变量取值一起最大化“拟合”数据，更新模型参数。</a:t>
            </a:r>
            <a:endParaRPr lang="en-US" altLang="zh-CN" dirty="0"/>
          </a:p>
          <a:p>
            <a:pPr lvl="1"/>
            <a:r>
              <a:rPr lang="zh-CN" altLang="en-US" dirty="0"/>
              <a:t>根据所更新的模型参数，得到引得隐变量取值</a:t>
            </a:r>
            <a:endParaRPr lang="en-US" altLang="zh-CN" dirty="0"/>
          </a:p>
          <a:p>
            <a:pPr lvl="1"/>
            <a:r>
              <a:rPr lang="zh-CN" altLang="en-US" dirty="0"/>
              <a:t>然后继续极大化“拟合”数据，更新模型参数，以此类推</a:t>
            </a:r>
            <a:endParaRPr lang="en-US" altLang="zh-CN" dirty="0"/>
          </a:p>
          <a:p>
            <a:pPr lvl="1"/>
            <a:r>
              <a:rPr lang="zh-CN" altLang="en-US" dirty="0"/>
              <a:t>直至算法收敛，得到合适的模型参数</a:t>
            </a:r>
            <a:endParaRPr lang="en-US" altLang="zh-CN" dirty="0"/>
          </a:p>
          <a:p>
            <a:r>
              <a:rPr lang="zh-CN" altLang="en-US" b="0" i="0" dirty="0">
                <a:solidFill>
                  <a:srgbClr val="121212"/>
                </a:solidFill>
                <a:effectLst/>
                <a:latin typeface="-apple-system"/>
              </a:rPr>
              <a:t>常被用来学习高斯混合模型（</a:t>
            </a:r>
            <a:r>
              <a:rPr lang="en-US" altLang="zh-CN" b="0" i="0" dirty="0">
                <a:solidFill>
                  <a:srgbClr val="121212"/>
                </a:solidFill>
                <a:effectLst/>
                <a:latin typeface="-apple-system"/>
              </a:rPr>
              <a:t>Gaussian Mixture </a:t>
            </a:r>
            <a:r>
              <a:rPr lang="en-US" altLang="zh-CN" dirty="0">
                <a:solidFill>
                  <a:srgbClr val="121212"/>
                </a:solidFill>
                <a:latin typeface="-apple-system"/>
              </a:rPr>
              <a:t>M</a:t>
            </a:r>
            <a:r>
              <a:rPr lang="en-US" altLang="zh-CN" b="0" i="0" dirty="0">
                <a:solidFill>
                  <a:srgbClr val="121212"/>
                </a:solidFill>
                <a:effectLst/>
                <a:latin typeface="-apple-system"/>
              </a:rPr>
              <a:t>odel</a:t>
            </a:r>
            <a:r>
              <a:rPr lang="zh-CN" altLang="en-US" b="0" i="0" dirty="0">
                <a:solidFill>
                  <a:srgbClr val="121212"/>
                </a:solidFill>
                <a:effectLst/>
                <a:latin typeface="-apple-system"/>
              </a:rPr>
              <a:t>，简称</a:t>
            </a:r>
            <a:r>
              <a:rPr lang="en-US" altLang="zh-CN" b="0" i="0" dirty="0">
                <a:solidFill>
                  <a:srgbClr val="121212"/>
                </a:solidFill>
                <a:effectLst/>
                <a:latin typeface="-apple-system"/>
              </a:rPr>
              <a:t>GMM</a:t>
            </a:r>
            <a:r>
              <a:rPr lang="zh-CN" altLang="en-US" b="0" i="0" dirty="0">
                <a:solidFill>
                  <a:srgbClr val="121212"/>
                </a:solidFill>
                <a:effectLst/>
                <a:latin typeface="-apple-system"/>
              </a:rPr>
              <a:t>）的参数；隐式马尔科夫算法（</a:t>
            </a:r>
            <a:r>
              <a:rPr lang="en-US" altLang="zh-CN" b="0" i="0" dirty="0">
                <a:solidFill>
                  <a:srgbClr val="121212"/>
                </a:solidFill>
                <a:effectLst/>
                <a:latin typeface="-apple-system"/>
              </a:rPr>
              <a:t>HMM</a:t>
            </a:r>
            <a:r>
              <a:rPr lang="zh-CN" altLang="en-US" b="0" i="0" dirty="0">
                <a:solidFill>
                  <a:srgbClr val="121212"/>
                </a:solidFill>
                <a:effectLst/>
                <a:latin typeface="-apple-system"/>
              </a:rPr>
              <a:t>）、</a:t>
            </a:r>
            <a:r>
              <a:rPr lang="en-US" altLang="zh-CN" b="0" i="0" dirty="0">
                <a:solidFill>
                  <a:srgbClr val="121212"/>
                </a:solidFill>
                <a:effectLst/>
                <a:latin typeface="-apple-system"/>
              </a:rPr>
              <a:t>LDA</a:t>
            </a:r>
            <a:r>
              <a:rPr lang="zh-CN" altLang="en-US" b="0" i="0" dirty="0">
                <a:solidFill>
                  <a:srgbClr val="121212"/>
                </a:solidFill>
                <a:effectLst/>
                <a:latin typeface="-apple-system"/>
              </a:rPr>
              <a:t>主题模型的变分推断等等</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算法的一般形式</a:t>
            </a:r>
            <a:endParaRPr lang="zh-CN" altLang="en-US" dirty="0"/>
          </a:p>
        </p:txBody>
      </p:sp>
      <p:pic>
        <p:nvPicPr>
          <p:cNvPr id="5" name="内容占位符 4" descr="文本, 信件&#10;&#10;描述已自动生成"/>
          <p:cNvPicPr>
            <a:picLocks noGrp="1" noChangeAspect="1"/>
          </p:cNvPicPr>
          <p:nvPr>
            <p:ph idx="1"/>
          </p:nvPr>
        </p:nvPicPr>
        <p:blipFill rotWithShape="1">
          <a:blip r:embed="rId1">
            <a:extLst>
              <a:ext uri="{28A0092B-C50C-407E-A947-70E740481C1C}">
                <a14:useLocalDpi xmlns:a14="http://schemas.microsoft.com/office/drawing/2010/main" val="0"/>
              </a:ext>
            </a:extLst>
          </a:blip>
          <a:srcRect l="24967" t="35704" r="3493" b="33657"/>
          <a:stretch>
            <a:fillRect/>
          </a:stretch>
        </p:blipFill>
        <p:spPr>
          <a:xfrm>
            <a:off x="1807797" y="1690688"/>
            <a:ext cx="8576405" cy="45760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normAutofit/>
          </a:bodyPr>
          <a:lstStyle/>
          <a:p>
            <a:r>
              <a:rPr lang="en-US" altLang="zh-CN" sz="4800" dirty="0"/>
              <a:t>K-means</a:t>
            </a:r>
            <a:r>
              <a:rPr lang="zh-CN" altLang="en-US" sz="4800" dirty="0"/>
              <a:t>和</a:t>
            </a:r>
            <a:r>
              <a:rPr lang="en-US" altLang="zh-CN" sz="4800" dirty="0"/>
              <a:t>EM</a:t>
            </a:r>
            <a:r>
              <a:rPr lang="zh-CN" altLang="en-US" sz="4800" dirty="0"/>
              <a:t>算法有怎样的联系？</a:t>
            </a:r>
            <a:endParaRPr lang="zh-CN" altLang="en-US" sz="4800" dirty="0"/>
          </a:p>
        </p:txBody>
      </p:sp>
    </p:spTree>
  </p:cSld>
  <p:clrMapOvr>
    <a:masterClrMapping/>
  </p:clrMapOvr>
</p:sld>
</file>

<file path=ppt/tags/tag1.xml><?xml version="1.0" encoding="utf-8"?>
<p:tagLst xmlns:p="http://schemas.openxmlformats.org/presentationml/2006/main">
  <p:tag name="commondata" val="eyJoZGlkIjoiOGRhYzg1M2JjY2NkZTdmMWQ1MWJkOWI4NTVmMDhiMm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3415</Words>
  <Application>WPS 演示</Application>
  <PresentationFormat>宽屏</PresentationFormat>
  <Paragraphs>432</Paragraphs>
  <Slides>50</Slides>
  <Notes>10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50</vt:i4>
      </vt:variant>
    </vt:vector>
  </HeadingPairs>
  <TitlesOfParts>
    <vt:vector size="71" baseType="lpstr">
      <vt:lpstr>Arial</vt:lpstr>
      <vt:lpstr>宋体</vt:lpstr>
      <vt:lpstr>Wingdings</vt:lpstr>
      <vt:lpstr>微软雅黑</vt:lpstr>
      <vt:lpstr>黑体</vt:lpstr>
      <vt:lpstr>楷体</vt:lpstr>
      <vt:lpstr>Source Han Sans CN</vt:lpstr>
      <vt:lpstr>Yu Gothic UI</vt:lpstr>
      <vt:lpstr>FZFangSong-Z02S</vt:lpstr>
      <vt:lpstr>-apple-system</vt:lpstr>
      <vt:lpstr>elusiveicons</vt:lpstr>
      <vt:lpstr>Segoe Print</vt:lpstr>
      <vt:lpstr>等线 Light</vt:lpstr>
      <vt:lpstr>等线</vt:lpstr>
      <vt:lpstr>Arial Unicode MS</vt:lpstr>
      <vt:lpstr>Cambria Math</vt:lpstr>
      <vt:lpstr>Times New Roman</vt:lpstr>
      <vt:lpstr>Calibri</vt:lpstr>
      <vt:lpstr>Arial</vt:lpstr>
      <vt:lpstr>Office 主题​​</vt:lpstr>
      <vt:lpstr>1_Office 主题​​</vt:lpstr>
      <vt:lpstr>人工智能引论</vt:lpstr>
      <vt:lpstr>PowerPoint 演示文稿</vt:lpstr>
      <vt:lpstr>PowerPoint 演示文稿</vt:lpstr>
      <vt:lpstr>PowerPoint 演示文稿</vt:lpstr>
      <vt:lpstr>PowerPoint 演示文稿</vt:lpstr>
      <vt:lpstr>PowerPoint 演示文稿</vt:lpstr>
      <vt:lpstr>EM算法</vt:lpstr>
      <vt:lpstr>EM算法的一般形式</vt:lpstr>
      <vt:lpstr>K-means和EM算法有怎样的联系？</vt:lpstr>
      <vt:lpstr>Hidden Markov Model and Viterbi Algorithm </vt:lpstr>
      <vt:lpstr>Examples of Hidden Markov Model</vt:lpstr>
      <vt:lpstr>Hidden Markov Model and Viterbi Algorithm </vt:lpstr>
      <vt:lpstr>PowerPoint 演示文稿</vt:lpstr>
      <vt:lpstr>PowerPoint 演示文稿</vt:lpstr>
      <vt:lpstr>Hidden Markov Model </vt:lpstr>
      <vt:lpstr>Hidden Markov Model</vt:lpstr>
      <vt:lpstr>Likelihood Computation: The Forward Algorithm</vt:lpstr>
      <vt:lpstr>Likelihood Computation: The Forward Algorithm</vt:lpstr>
      <vt:lpstr>Likelihood Computation: The Forward Algorithm</vt:lpstr>
      <vt:lpstr>Likelihood Computation: The Forward Algorithm</vt:lpstr>
      <vt:lpstr>PowerPoint 演示文稿</vt:lpstr>
      <vt:lpstr>Likelihood Computation: The Forward Algorithm</vt:lpstr>
      <vt:lpstr>HMM Training/Learning</vt:lpstr>
      <vt:lpstr>HMM Training/Learning</vt:lpstr>
      <vt:lpstr>The Backward Probability</vt:lpstr>
      <vt:lpstr>HMM Learning: The Forward-Backward Algorithm</vt:lpstr>
      <vt:lpstr>HMM Learning: The Forward-Backward Algorithm</vt:lpstr>
      <vt:lpstr>HMM Learning: The Forward-Backward Algorithm</vt:lpstr>
      <vt:lpstr>HMM Learning: The Forward-Backward Algorithm</vt:lpstr>
      <vt:lpstr>HMM Learning: The Forward-Backward Algorithm</vt:lpstr>
      <vt:lpstr>HMM Learning: The Forward-Backward Algorithm</vt:lpstr>
      <vt:lpstr>HMM Learning: The Forward-Backward Algorithm</vt:lpstr>
      <vt:lpstr>PowerPoint 演示文稿</vt:lpstr>
      <vt:lpstr>大模型时代的知识</vt:lpstr>
      <vt:lpstr>背景与动机</vt:lpstr>
      <vt:lpstr>背景与动机</vt:lpstr>
      <vt:lpstr>挑战</vt:lpstr>
      <vt:lpstr>方法：迭代的阅读-理解框架</vt:lpstr>
      <vt:lpstr>模型：StructGPT</vt:lpstr>
      <vt:lpstr>处理流程展示</vt:lpstr>
      <vt:lpstr>处理流程展示</vt:lpstr>
      <vt:lpstr>处理流程展示</vt:lpstr>
      <vt:lpstr>处理流程展示</vt:lpstr>
      <vt:lpstr>处理流程展示</vt:lpstr>
      <vt:lpstr>处理流程展示</vt:lpstr>
      <vt:lpstr>处理流程展示</vt:lpstr>
      <vt:lpstr>评测</vt:lpstr>
      <vt:lpstr>实验结果</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知识表达与推理</dc:title>
  <dc:creator>关 开思</dc:creator>
  <cp:lastModifiedBy>23183</cp:lastModifiedBy>
  <cp:revision>34</cp:revision>
  <dcterms:created xsi:type="dcterms:W3CDTF">2022-07-19T07:50:00Z</dcterms:created>
  <dcterms:modified xsi:type="dcterms:W3CDTF">2024-10-23T06:38:26Z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2AF02D177635497781839D133050E2F2_12</vt:lpwstr>
  </property>
  <property fmtid="{D5CDD505-2E9C-101B-9397-08002B2CF9AE}" pid="3" name="KSOProductBuildVer">
    <vt:lpwstr>2052-12.1.0.16364</vt:lpwstr>
  </property>
</Properties>
</file>